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48" r:id="rId3"/>
    <p:sldId id="387" r:id="rId4"/>
    <p:sldId id="367" r:id="rId5"/>
    <p:sldId id="368" r:id="rId6"/>
    <p:sldId id="388" r:id="rId7"/>
    <p:sldId id="391" r:id="rId8"/>
    <p:sldId id="390" r:id="rId9"/>
    <p:sldId id="389" r:id="rId10"/>
    <p:sldId id="412" r:id="rId11"/>
    <p:sldId id="414" r:id="rId12"/>
    <p:sldId id="413" r:id="rId13"/>
    <p:sldId id="353" r:id="rId14"/>
    <p:sldId id="419" r:id="rId15"/>
    <p:sldId id="415" r:id="rId16"/>
    <p:sldId id="418" r:id="rId17"/>
    <p:sldId id="417" r:id="rId18"/>
    <p:sldId id="421" r:id="rId19"/>
    <p:sldId id="422" r:id="rId20"/>
    <p:sldId id="430" r:id="rId21"/>
    <p:sldId id="436" r:id="rId22"/>
    <p:sldId id="437" r:id="rId23"/>
    <p:sldId id="428" r:id="rId24"/>
    <p:sldId id="435" r:id="rId25"/>
    <p:sldId id="434" r:id="rId26"/>
    <p:sldId id="438" r:id="rId27"/>
    <p:sldId id="439" r:id="rId28"/>
    <p:sldId id="440" r:id="rId29"/>
    <p:sldId id="441" r:id="rId30"/>
    <p:sldId id="442" r:id="rId31"/>
    <p:sldId id="445" r:id="rId32"/>
    <p:sldId id="446" r:id="rId33"/>
    <p:sldId id="447" r:id="rId34"/>
    <p:sldId id="448" r:id="rId35"/>
    <p:sldId id="450" r:id="rId36"/>
    <p:sldId id="452" r:id="rId37"/>
    <p:sldId id="455" r:id="rId38"/>
    <p:sldId id="453" r:id="rId39"/>
    <p:sldId id="454" r:id="rId40"/>
    <p:sldId id="456" r:id="rId41"/>
    <p:sldId id="459" r:id="rId42"/>
    <p:sldId id="458" r:id="rId43"/>
    <p:sldId id="457" r:id="rId44"/>
    <p:sldId id="314" r:id="rId45"/>
    <p:sldId id="460" r:id="rId46"/>
    <p:sldId id="463" r:id="rId47"/>
    <p:sldId id="461" r:id="rId48"/>
    <p:sldId id="464" r:id="rId49"/>
    <p:sldId id="465" r:id="rId50"/>
    <p:sldId id="468" r:id="rId51"/>
    <p:sldId id="466" r:id="rId52"/>
    <p:sldId id="462" r:id="rId53"/>
    <p:sldId id="467" r:id="rId54"/>
    <p:sldId id="321" r:id="rId55"/>
    <p:sldId id="469" r:id="rId56"/>
    <p:sldId id="322" r:id="rId57"/>
    <p:sldId id="477" r:id="rId58"/>
    <p:sldId id="476" r:id="rId59"/>
    <p:sldId id="478" r:id="rId60"/>
    <p:sldId id="325" r:id="rId61"/>
    <p:sldId id="327" r:id="rId62"/>
    <p:sldId id="328" r:id="rId63"/>
    <p:sldId id="329" r:id="rId64"/>
    <p:sldId id="470" r:id="rId65"/>
    <p:sldId id="333" r:id="rId66"/>
    <p:sldId id="479" r:id="rId67"/>
    <p:sldId id="480" r:id="rId68"/>
    <p:sldId id="472" r:id="rId69"/>
    <p:sldId id="482" r:id="rId70"/>
    <p:sldId id="483" r:id="rId71"/>
    <p:sldId id="484" r:id="rId72"/>
    <p:sldId id="486" r:id="rId73"/>
    <p:sldId id="485" r:id="rId74"/>
    <p:sldId id="474" r:id="rId75"/>
    <p:sldId id="488" r:id="rId76"/>
    <p:sldId id="487" r:id="rId77"/>
    <p:sldId id="490" r:id="rId78"/>
    <p:sldId id="491" r:id="rId79"/>
    <p:sldId id="493" r:id="rId80"/>
    <p:sldId id="494" r:id="rId81"/>
    <p:sldId id="495" r:id="rId82"/>
    <p:sldId id="525" r:id="rId83"/>
    <p:sldId id="498" r:id="rId84"/>
    <p:sldId id="497" r:id="rId85"/>
    <p:sldId id="496" r:id="rId86"/>
    <p:sldId id="499" r:id="rId87"/>
    <p:sldId id="505" r:id="rId88"/>
    <p:sldId id="506" r:id="rId89"/>
    <p:sldId id="507" r:id="rId90"/>
    <p:sldId id="511" r:id="rId91"/>
    <p:sldId id="509" r:id="rId92"/>
    <p:sldId id="512" r:id="rId93"/>
    <p:sldId id="510" r:id="rId94"/>
    <p:sldId id="513" r:id="rId95"/>
    <p:sldId id="514" r:id="rId96"/>
    <p:sldId id="515" r:id="rId97"/>
    <p:sldId id="516" r:id="rId98"/>
    <p:sldId id="521" r:id="rId99"/>
    <p:sldId id="522" r:id="rId100"/>
    <p:sldId id="518" r:id="rId101"/>
    <p:sldId id="519" r:id="rId102"/>
    <p:sldId id="520" r:id="rId103"/>
    <p:sldId id="517" r:id="rId104"/>
    <p:sldId id="523" r:id="rId105"/>
    <p:sldId id="379" r:id="rId106"/>
    <p:sldId id="380" r:id="rId107"/>
    <p:sldId id="524" r:id="rId10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D06"/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3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5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4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6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9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4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0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9191-4353-4835-86A1-C6B72649A1E5}" type="datetimeFigureOut">
              <a:rPr lang="nl-NL" smtClean="0"/>
              <a:t>26-12-2019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9284-343A-4B83-A75F-787B01D1F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6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D562D20-D6EA-4DBE-A82C-04A1FC59704A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- analyse</a:t>
            </a:r>
          </a:p>
        </p:txBody>
      </p:sp>
    </p:spTree>
    <p:extLst>
      <p:ext uri="{BB962C8B-B14F-4D97-AF65-F5344CB8AC3E}">
        <p14:creationId xmlns:p14="http://schemas.microsoft.com/office/powerpoint/2010/main" val="37026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9E0861-F09C-40EE-B768-B0A40D39846C}"/>
              </a:ext>
            </a:extLst>
          </p:cNvPr>
          <p:cNvSpPr txBox="1"/>
          <p:nvPr/>
        </p:nvSpPr>
        <p:spPr>
          <a:xfrm>
            <a:off x="4207669" y="3002022"/>
            <a:ext cx="333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Kunnen al deze fragmenten ontstaan?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D543CA8-79B8-4D93-8F2D-1EACA78E463D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26F6F31-418F-4E93-9B7F-4376E7129173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32009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7663" y="3345864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9CD4B744-100B-44E6-A33A-CD5058A3AE6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3F97EA90-FBAD-426C-8852-45549D05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231B08C4-5689-45AC-AD97-D4183DDCC683}"/>
              </a:ext>
            </a:extLst>
          </p:cNvPr>
          <p:cNvSpPr txBox="1"/>
          <p:nvPr/>
        </p:nvSpPr>
        <p:spPr>
          <a:xfrm>
            <a:off x="4780992" y="500872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r>
              <a:rPr lang="nl-NL" b="1" dirty="0">
                <a:solidFill>
                  <a:srgbClr val="FF0000"/>
                </a:solidFill>
              </a:rPr>
              <a:t>  /  C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B3D9946-FA23-41E7-89B6-A6737D37BF28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pentaan-2-on </a:t>
            </a:r>
            <a:r>
              <a:rPr lang="nl-NL" dirty="0">
                <a:solidFill>
                  <a:srgbClr val="FF0000"/>
                </a:solidFill>
              </a:rPr>
              <a:t>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AE798386-83F9-4FAB-B4A4-9C5C9DFF7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76229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DD290A00-67E7-4CF3-8BB8-8AC483CFF48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209A1053-F79F-4F4B-983B-3ACD6C8EC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B5C5D288-E833-40AA-B173-C9961EA606C5}"/>
              </a:ext>
            </a:extLst>
          </p:cNvPr>
          <p:cNvSpPr txBox="1"/>
          <p:nvPr/>
        </p:nvSpPr>
        <p:spPr>
          <a:xfrm>
            <a:off x="4780992" y="500872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r>
              <a:rPr lang="nl-NL" b="1" dirty="0">
                <a:solidFill>
                  <a:srgbClr val="FF0000"/>
                </a:solidFill>
              </a:rPr>
              <a:t>  /  C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F8BEF3B-71CE-4A79-A633-30D6D2ADB593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pentaan-2-on</a:t>
            </a:r>
            <a:r>
              <a:rPr lang="nl-NL" dirty="0">
                <a:solidFill>
                  <a:srgbClr val="FF0000"/>
                </a:solidFill>
              </a:rPr>
              <a:t> 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12059EAD-2F07-4F83-9C12-224A1473D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  <p:sp>
        <p:nvSpPr>
          <p:cNvPr id="26" name="Vrije vorm 12">
            <a:extLst>
              <a:ext uri="{FF2B5EF4-FFF2-40B4-BE49-F238E27FC236}">
                <a16:creationId xmlns:a16="http://schemas.microsoft.com/office/drawing/2014/main" id="{32D482B1-46E1-4257-BCA2-11B787B7FC97}"/>
              </a:ext>
            </a:extLst>
          </p:cNvPr>
          <p:cNvSpPr/>
          <p:nvPr/>
        </p:nvSpPr>
        <p:spPr>
          <a:xfrm rot="12500049">
            <a:off x="7525643" y="485565"/>
            <a:ext cx="205483" cy="1169568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9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Afbeelding 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  <p:sndAc>
          <p:stSnd>
            <p:snd r:embed="rId2" name="bomb.wav"/>
          </p:stSnd>
        </p:sndAc>
      </p:transition>
    </mc:Choice>
    <mc:Fallback xmlns="">
      <p:transition advClick="0" advTm="0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vak 33">
            <a:extLst>
              <a:ext uri="{FF2B5EF4-FFF2-40B4-BE49-F238E27FC236}">
                <a16:creationId xmlns:a16="http://schemas.microsoft.com/office/drawing/2014/main" id="{C3832796-19F4-4AC9-97F2-F1D61729E67F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</a:t>
            </a:r>
            <a:r>
              <a:rPr lang="nl-NL" dirty="0"/>
              <a:t>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1641" y="3345637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89F91B1-0B0F-428B-BE00-7BAB53BDE3D3}"/>
              </a:ext>
            </a:extLst>
          </p:cNvPr>
          <p:cNvSpPr txBox="1"/>
          <p:nvPr/>
        </p:nvSpPr>
        <p:spPr>
          <a:xfrm>
            <a:off x="4780992" y="500872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r>
              <a:rPr lang="nl-NL" b="1" dirty="0">
                <a:solidFill>
                  <a:srgbClr val="FF0000"/>
                </a:solidFill>
              </a:rPr>
              <a:t>  /  C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0" name="Kruis 29">
            <a:extLst>
              <a:ext uri="{FF2B5EF4-FFF2-40B4-BE49-F238E27FC236}">
                <a16:creationId xmlns:a16="http://schemas.microsoft.com/office/drawing/2014/main" id="{236238AF-EA81-4187-844D-9AE91682A39B}"/>
              </a:ext>
            </a:extLst>
          </p:cNvPr>
          <p:cNvSpPr/>
          <p:nvPr/>
        </p:nvSpPr>
        <p:spPr>
          <a:xfrm rot="2618940">
            <a:off x="5175925" y="240845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AE5FFD41-62D7-4BAF-B569-D82332799ED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9C723EF1-76D2-4AFA-90AA-D737CECE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91C2B881-E227-481E-9C54-E7A41F2EFC46}"/>
              </a:ext>
            </a:extLst>
          </p:cNvPr>
          <p:cNvSpPr txBox="1"/>
          <p:nvPr/>
        </p:nvSpPr>
        <p:spPr>
          <a:xfrm>
            <a:off x="4860000" y="3472581"/>
            <a:ext cx="279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pentaan-3-on kan C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7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>
                <a:solidFill>
                  <a:srgbClr val="FF0000"/>
                </a:solidFill>
              </a:rPr>
              <a:t>bij de fragmentatie niet worden afgesplitst.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60E5145D-E78C-4E51-B2F3-31EBECD52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  <p:sp>
        <p:nvSpPr>
          <p:cNvPr id="36" name="Vrije vorm 12">
            <a:extLst>
              <a:ext uri="{FF2B5EF4-FFF2-40B4-BE49-F238E27FC236}">
                <a16:creationId xmlns:a16="http://schemas.microsoft.com/office/drawing/2014/main" id="{DCB1AE19-CADE-4D2B-AE6E-F77BA87AA780}"/>
              </a:ext>
            </a:extLst>
          </p:cNvPr>
          <p:cNvSpPr/>
          <p:nvPr/>
        </p:nvSpPr>
        <p:spPr>
          <a:xfrm rot="12500049">
            <a:off x="7525643" y="485565"/>
            <a:ext cx="205483" cy="1169568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1EB4183E-A9D6-4420-B187-B87C63494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sp>
        <p:nvSpPr>
          <p:cNvPr id="38" name="Vrije vorm 13">
            <a:extLst>
              <a:ext uri="{FF2B5EF4-FFF2-40B4-BE49-F238E27FC236}">
                <a16:creationId xmlns:a16="http://schemas.microsoft.com/office/drawing/2014/main" id="{C20BC653-05F7-44DA-B780-42F9FCEA83BA}"/>
              </a:ext>
            </a:extLst>
          </p:cNvPr>
          <p:cNvSpPr/>
          <p:nvPr/>
        </p:nvSpPr>
        <p:spPr>
          <a:xfrm rot="5208214">
            <a:off x="1671245" y="1291670"/>
            <a:ext cx="14057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1641" y="3345637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AE5FFD41-62D7-4BAF-B569-D82332799ED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9C723EF1-76D2-4AFA-90AA-D737CECE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91C2B881-E227-481E-9C54-E7A41F2EFC46}"/>
              </a:ext>
            </a:extLst>
          </p:cNvPr>
          <p:cNvSpPr txBox="1"/>
          <p:nvPr/>
        </p:nvSpPr>
        <p:spPr>
          <a:xfrm>
            <a:off x="2016000" y="3472581"/>
            <a:ext cx="279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Dit is het spectrum van</a:t>
            </a:r>
          </a:p>
          <a:p>
            <a:r>
              <a:rPr lang="nl-NL" dirty="0">
                <a:solidFill>
                  <a:srgbClr val="FF0000"/>
                </a:solidFill>
              </a:rPr>
              <a:t>pentaan-2-on.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1624AD5-3BD2-4537-86BE-12104285091B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</a:t>
            </a:r>
            <a:r>
              <a:rPr lang="nl-NL" dirty="0"/>
              <a:t>pentaan-3-on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5" name="Kruis 34">
            <a:extLst>
              <a:ext uri="{FF2B5EF4-FFF2-40B4-BE49-F238E27FC236}">
                <a16:creationId xmlns:a16="http://schemas.microsoft.com/office/drawing/2014/main" id="{945680D6-2188-4C4C-87DE-7EAF2D0A91D2}"/>
              </a:ext>
            </a:extLst>
          </p:cNvPr>
          <p:cNvSpPr/>
          <p:nvPr/>
        </p:nvSpPr>
        <p:spPr>
          <a:xfrm rot="2618940">
            <a:off x="5175925" y="240845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9FB7BF88-B5E1-40A1-863F-E239398015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sp>
        <p:nvSpPr>
          <p:cNvPr id="37" name="Vrije vorm 13">
            <a:extLst>
              <a:ext uri="{FF2B5EF4-FFF2-40B4-BE49-F238E27FC236}">
                <a16:creationId xmlns:a16="http://schemas.microsoft.com/office/drawing/2014/main" id="{D1941BC9-0A3D-4064-A3E3-B5358A4D9862}"/>
              </a:ext>
            </a:extLst>
          </p:cNvPr>
          <p:cNvSpPr/>
          <p:nvPr/>
        </p:nvSpPr>
        <p:spPr>
          <a:xfrm rot="5208214">
            <a:off x="1671245" y="1291670"/>
            <a:ext cx="14057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4DC92B07-0B10-43CE-AE0C-65C8EE49C1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  <p:sp>
        <p:nvSpPr>
          <p:cNvPr id="39" name="Vrije vorm 12">
            <a:extLst>
              <a:ext uri="{FF2B5EF4-FFF2-40B4-BE49-F238E27FC236}">
                <a16:creationId xmlns:a16="http://schemas.microsoft.com/office/drawing/2014/main" id="{A2C153CE-0C7D-4201-9CB1-57CA699DB11B}"/>
              </a:ext>
            </a:extLst>
          </p:cNvPr>
          <p:cNvSpPr/>
          <p:nvPr/>
        </p:nvSpPr>
        <p:spPr>
          <a:xfrm rot="12500049">
            <a:off x="7525643" y="485565"/>
            <a:ext cx="205483" cy="1169568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3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839" r="2185" b="2513"/>
          <a:stretch>
            <a:fillRect/>
          </a:stretch>
        </p:blipFill>
        <p:spPr bwMode="auto">
          <a:xfrm>
            <a:off x="541643" y="1812926"/>
            <a:ext cx="79200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>
            <a:extLst>
              <a:ext uri="{FF2B5EF4-FFF2-40B4-BE49-F238E27FC236}">
                <a16:creationId xmlns:a16="http://schemas.microsoft.com/office/drawing/2014/main" id="{3B61E9A7-80EF-4D3C-90CB-C3D954D9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338" y="581024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stof is dit?			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2291"/>
      </p:ext>
    </p:extLst>
  </p:cSld>
  <p:clrMapOvr>
    <a:masterClrMapping/>
  </p:clrMapOvr>
  <p:transition spd="slow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kstvak 1"/>
          <p:cNvSpPr txBox="1">
            <a:spLocks noChangeArrowheads="1"/>
          </p:cNvSpPr>
          <p:nvPr/>
        </p:nvSpPr>
        <p:spPr bwMode="auto">
          <a:xfrm>
            <a:off x="1928338" y="581024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stof is dit?			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839" r="2185" b="2513"/>
          <a:stretch>
            <a:fillRect/>
          </a:stretch>
        </p:blipFill>
        <p:spPr bwMode="auto">
          <a:xfrm>
            <a:off x="541643" y="1812926"/>
            <a:ext cx="79200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BC9164B-C397-45B4-B9C2-489C02932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4" y="259558"/>
            <a:ext cx="5087481" cy="303158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940A65A-4A13-49E1-8E5F-3CE79108A843}"/>
              </a:ext>
            </a:extLst>
          </p:cNvPr>
          <p:cNvSpPr/>
          <p:nvPr/>
        </p:nvSpPr>
        <p:spPr>
          <a:xfrm>
            <a:off x="4436807" y="1709625"/>
            <a:ext cx="245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Methyloleaat   C</a:t>
            </a:r>
            <a:r>
              <a:rPr lang="nl-NL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1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9E0861-F09C-40EE-B768-B0A40D39846C}"/>
              </a:ext>
            </a:extLst>
          </p:cNvPr>
          <p:cNvSpPr txBox="1"/>
          <p:nvPr/>
        </p:nvSpPr>
        <p:spPr>
          <a:xfrm>
            <a:off x="4207669" y="3002022"/>
            <a:ext cx="36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Kunnen al deze fragmenten ontstaan?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FF0000"/>
                </a:solidFill>
              </a:rPr>
              <a:t>Kijk naar de massa’s van de fragmenten.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9177691-3AFA-4B97-AE3D-5815E19BAB4C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42B6E14-EE6D-4F0D-82BA-3BBDC4590BF6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27084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9E0861-F09C-40EE-B768-B0A40D39846C}"/>
              </a:ext>
            </a:extLst>
          </p:cNvPr>
          <p:cNvSpPr txBox="1"/>
          <p:nvPr/>
        </p:nvSpPr>
        <p:spPr>
          <a:xfrm>
            <a:off x="4207669" y="3002022"/>
            <a:ext cx="385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Kunnen al deze fragmenten ontstaan?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dirty="0"/>
              <a:t>Kijk naar de massa’s van de fragmenten.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FF0000"/>
                </a:solidFill>
              </a:rPr>
              <a:t>Kijk naar de verschillen tussen de massa’s.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67876C3-2275-4D7F-881E-6380A3BCCC8F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7A394EB-2516-4D6C-BCCC-6458ECB2DCE7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1779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E256A76-C4C1-4CB4-B667-7965E2923DC9}"/>
              </a:ext>
            </a:extLst>
          </p:cNvPr>
          <p:cNvGrpSpPr/>
          <p:nvPr/>
        </p:nvGrpSpPr>
        <p:grpSpPr>
          <a:xfrm>
            <a:off x="6443070" y="2637183"/>
            <a:ext cx="1457812" cy="1046930"/>
            <a:chOff x="6443070" y="2637183"/>
            <a:chExt cx="1457812" cy="1046930"/>
          </a:xfrm>
        </p:grpSpPr>
        <p:sp>
          <p:nvSpPr>
            <p:cNvPr id="3" name="Oval 41">
              <a:extLst>
                <a:ext uri="{FF2B5EF4-FFF2-40B4-BE49-F238E27FC236}">
                  <a16:creationId xmlns:a16="http://schemas.microsoft.com/office/drawing/2014/main" id="{B4CC742C-E65E-4EEB-9571-EF9996472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72404">
              <a:off x="6443070" y="3054884"/>
              <a:ext cx="427986" cy="39211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4" name="Oval 43">
              <a:extLst>
                <a:ext uri="{FF2B5EF4-FFF2-40B4-BE49-F238E27FC236}">
                  <a16:creationId xmlns:a16="http://schemas.microsoft.com/office/drawing/2014/main" id="{56A74CF9-7DBA-4BC5-AFBA-CEA1C4E259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572404">
              <a:off x="6541577" y="2816326"/>
              <a:ext cx="256964" cy="23509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5" name="Oval 43">
              <a:extLst>
                <a:ext uri="{FF2B5EF4-FFF2-40B4-BE49-F238E27FC236}">
                  <a16:creationId xmlns:a16="http://schemas.microsoft.com/office/drawing/2014/main" id="{07D1B7E6-F1A2-4C81-BB21-8F06A6B4FF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572404">
              <a:off x="6541578" y="3449018"/>
              <a:ext cx="256964" cy="23509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337EF9F-CA81-49B4-B8C4-272925A7DC34}"/>
                </a:ext>
              </a:extLst>
            </p:cNvPr>
            <p:cNvGrpSpPr/>
            <p:nvPr/>
          </p:nvGrpSpPr>
          <p:grpSpPr>
            <a:xfrm>
              <a:off x="6831331" y="2637183"/>
              <a:ext cx="1069551" cy="1029750"/>
              <a:chOff x="6831331" y="2637183"/>
              <a:chExt cx="1069551" cy="1029750"/>
            </a:xfrm>
          </p:grpSpPr>
          <p:sp>
            <p:nvSpPr>
              <p:cNvPr id="7" name="Oval 41">
                <a:extLst>
                  <a:ext uri="{FF2B5EF4-FFF2-40B4-BE49-F238E27FC236}">
                    <a16:creationId xmlns:a16="http://schemas.microsoft.com/office/drawing/2014/main" id="{9A885B19-1EBB-454F-902B-12E324958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72404">
                <a:off x="6831331" y="2875658"/>
                <a:ext cx="427986" cy="392117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Oval 41">
                <a:extLst>
                  <a:ext uri="{FF2B5EF4-FFF2-40B4-BE49-F238E27FC236}">
                    <a16:creationId xmlns:a16="http://schemas.microsoft.com/office/drawing/2014/main" id="{3FCF3D0A-4370-433C-A7BE-46144FAB5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72404">
                <a:off x="7216525" y="3033753"/>
                <a:ext cx="427986" cy="392117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43">
                <a:extLst>
                  <a:ext uri="{FF2B5EF4-FFF2-40B4-BE49-F238E27FC236}">
                    <a16:creationId xmlns:a16="http://schemas.microsoft.com/office/drawing/2014/main" id="{1D713CD2-0C97-44E2-9D83-0EAC67F2BD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572404">
                <a:off x="7643918" y="3087362"/>
                <a:ext cx="256964" cy="23509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43">
                <a:extLst>
                  <a:ext uri="{FF2B5EF4-FFF2-40B4-BE49-F238E27FC236}">
                    <a16:creationId xmlns:a16="http://schemas.microsoft.com/office/drawing/2014/main" id="{536A1B91-20F2-4EE6-A1B0-7BF9856448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572404">
                <a:off x="7326771" y="2816326"/>
                <a:ext cx="256964" cy="23509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val 43">
                <a:extLst>
                  <a:ext uri="{FF2B5EF4-FFF2-40B4-BE49-F238E27FC236}">
                    <a16:creationId xmlns:a16="http://schemas.microsoft.com/office/drawing/2014/main" id="{F3BA945B-13FD-4F05-8469-F2881CE672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572404">
                <a:off x="6935646" y="2637183"/>
                <a:ext cx="256964" cy="23509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43">
                <a:extLst>
                  <a:ext uri="{FF2B5EF4-FFF2-40B4-BE49-F238E27FC236}">
                    <a16:creationId xmlns:a16="http://schemas.microsoft.com/office/drawing/2014/main" id="{70EFEC91-CDA9-4F18-A0A7-BC887BBE8A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572404">
                <a:off x="7302035" y="3431838"/>
                <a:ext cx="256964" cy="23509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Oval 43">
                <a:extLst>
                  <a:ext uri="{FF2B5EF4-FFF2-40B4-BE49-F238E27FC236}">
                    <a16:creationId xmlns:a16="http://schemas.microsoft.com/office/drawing/2014/main" id="{EF667EFB-DE88-4C0F-964C-EFA4371177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572404">
                <a:off x="6912792" y="3273544"/>
                <a:ext cx="256964" cy="23509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F644737D-0D67-473B-878B-861ACFAB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E9FABD9-C3D7-429C-80DE-1A43F373C299}"/>
              </a:ext>
            </a:extLst>
          </p:cNvPr>
          <p:cNvSpPr/>
          <p:nvPr/>
        </p:nvSpPr>
        <p:spPr>
          <a:xfrm>
            <a:off x="2496697" y="2230452"/>
            <a:ext cx="647700" cy="31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A13819AC-50A6-426D-B03E-F3F38A93BF52}"/>
              </a:ext>
            </a:extLst>
          </p:cNvPr>
          <p:cNvGrpSpPr/>
          <p:nvPr/>
        </p:nvGrpSpPr>
        <p:grpSpPr>
          <a:xfrm>
            <a:off x="6503987" y="5274000"/>
            <a:ext cx="1308102" cy="276225"/>
            <a:chOff x="6588125" y="5274000"/>
            <a:chExt cx="1223963" cy="276225"/>
          </a:xfrm>
        </p:grpSpPr>
        <p:sp>
          <p:nvSpPr>
            <p:cNvPr id="51" name="Tekstvak 4">
              <a:extLst>
                <a:ext uri="{FF2B5EF4-FFF2-40B4-BE49-F238E27FC236}">
                  <a16:creationId xmlns:a16="http://schemas.microsoft.com/office/drawing/2014/main" id="{AC010669-6175-44AE-9D1D-AE294511B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463" y="5274000"/>
              <a:ext cx="546269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200" b="1" dirty="0">
                  <a:solidFill>
                    <a:srgbClr val="FF0000"/>
                  </a:solidFill>
                </a:rPr>
                <a:t>  </a:t>
              </a:r>
              <a:r>
                <a:rPr lang="nl-NL" altLang="nl-NL" sz="1200" b="1" dirty="0">
                  <a:solidFill>
                    <a:srgbClr val="0000FF"/>
                  </a:solidFill>
                </a:rPr>
                <a:t>-</a:t>
              </a:r>
              <a:r>
                <a:rPr lang="nl-NL" altLang="nl-NL" sz="1100" b="1" dirty="0">
                  <a:solidFill>
                    <a:srgbClr val="0000FF"/>
                  </a:solidFill>
                </a:rPr>
                <a:t>29</a:t>
              </a:r>
            </a:p>
          </p:txBody>
        </p:sp>
        <p:cxnSp>
          <p:nvCxnSpPr>
            <p:cNvPr id="52" name="Rechte verbindingslijn met pijl 51">
              <a:extLst>
                <a:ext uri="{FF2B5EF4-FFF2-40B4-BE49-F238E27FC236}">
                  <a16:creationId xmlns:a16="http://schemas.microsoft.com/office/drawing/2014/main" id="{C34FFEA3-6DB3-4FE2-B865-82A5B97C378D}"/>
                </a:ext>
              </a:extLst>
            </p:cNvPr>
            <p:cNvCxnSpPr/>
            <p:nvPr/>
          </p:nvCxnSpPr>
          <p:spPr>
            <a:xfrm flipH="1">
              <a:off x="6588125" y="5515200"/>
              <a:ext cx="1223963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kstvak 52">
            <a:extLst>
              <a:ext uri="{FF2B5EF4-FFF2-40B4-BE49-F238E27FC236}">
                <a16:creationId xmlns:a16="http://schemas.microsoft.com/office/drawing/2014/main" id="{0DD721C3-C21D-4FBC-A823-015173DDC91E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DDA700EB-5B7B-4741-BB13-11039D6CA49A}"/>
              </a:ext>
            </a:extLst>
          </p:cNvPr>
          <p:cNvSpPr/>
          <p:nvPr/>
        </p:nvSpPr>
        <p:spPr>
          <a:xfrm>
            <a:off x="3492500" y="1628775"/>
            <a:ext cx="417512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6930A1D-8048-4F63-8C47-B3726B3EA92D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grpSp>
        <p:nvGrpSpPr>
          <p:cNvPr id="85" name="Groep 84">
            <a:extLst>
              <a:ext uri="{FF2B5EF4-FFF2-40B4-BE49-F238E27FC236}">
                <a16:creationId xmlns:a16="http://schemas.microsoft.com/office/drawing/2014/main" id="{67A89769-D590-42C3-AA9D-5CC83D42A618}"/>
              </a:ext>
            </a:extLst>
          </p:cNvPr>
          <p:cNvGrpSpPr/>
          <p:nvPr/>
        </p:nvGrpSpPr>
        <p:grpSpPr>
          <a:xfrm>
            <a:off x="2448000" y="4572000"/>
            <a:ext cx="712789" cy="276225"/>
            <a:chOff x="6548018" y="5269647"/>
            <a:chExt cx="666941" cy="276225"/>
          </a:xfrm>
        </p:grpSpPr>
        <p:sp>
          <p:nvSpPr>
            <p:cNvPr id="86" name="Tekstvak 4">
              <a:extLst>
                <a:ext uri="{FF2B5EF4-FFF2-40B4-BE49-F238E27FC236}">
                  <a16:creationId xmlns:a16="http://schemas.microsoft.com/office/drawing/2014/main" id="{95DAEE44-5F6D-4C4C-B997-EB07D3AAF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8018" y="5269647"/>
              <a:ext cx="546269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200" b="1" dirty="0">
                  <a:solidFill>
                    <a:srgbClr val="FF0000"/>
                  </a:solidFill>
                </a:rPr>
                <a:t>    </a:t>
              </a:r>
              <a:r>
                <a:rPr lang="nl-NL" altLang="nl-NL" sz="1100" b="1" dirty="0">
                  <a:solidFill>
                    <a:srgbClr val="0000FF"/>
                  </a:solidFill>
                </a:rPr>
                <a:t>-14</a:t>
              </a:r>
            </a:p>
          </p:txBody>
        </p:sp>
        <p:cxnSp>
          <p:nvCxnSpPr>
            <p:cNvPr id="87" name="Rechte verbindingslijn met pijl 86">
              <a:extLst>
                <a:ext uri="{FF2B5EF4-FFF2-40B4-BE49-F238E27FC236}">
                  <a16:creationId xmlns:a16="http://schemas.microsoft.com/office/drawing/2014/main" id="{67B62C9A-39B0-481C-BAB9-99F537596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3583" y="5545872"/>
              <a:ext cx="621376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Afbeeldingsresultaat voor methylnonane">
            <a:extLst>
              <a:ext uri="{FF2B5EF4-FFF2-40B4-BE49-F238E27FC236}">
                <a16:creationId xmlns:a16="http://schemas.microsoft.com/office/drawing/2014/main" id="{A06C7FDB-1640-48E3-96DA-60ACAFF26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AutoShape 4" descr="Afbeeldingsresultaat voor methylnonane">
            <a:extLst>
              <a:ext uri="{FF2B5EF4-FFF2-40B4-BE49-F238E27FC236}">
                <a16:creationId xmlns:a16="http://schemas.microsoft.com/office/drawing/2014/main" id="{72D5F12C-C79F-4961-B903-3CF581ECE1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AA781D5-E247-44D6-BFCD-55BC8E020BAE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F375D14-6E26-4533-901A-A7A6E93CFE02}"/>
              </a:ext>
            </a:extLst>
          </p:cNvPr>
          <p:cNvSpPr txBox="1"/>
          <p:nvPr/>
        </p:nvSpPr>
        <p:spPr>
          <a:xfrm>
            <a:off x="4207669" y="3002022"/>
            <a:ext cx="385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Kunnen al deze fragmenten ontstaan?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dirty="0"/>
              <a:t>Kijk naar de massa’s van de fragmenten.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FF0000"/>
                </a:solidFill>
              </a:rPr>
              <a:t>Kijk naar de verschillen tussen de massa’s.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F6E182A-76AE-444F-878B-5A8E007436DB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0084F26-A246-4C26-B204-C2F8DF50A1DC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8446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F8EBC33-8055-4F43-B6D8-1A1DD1446C2D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64039D9-28C9-4B06-A95A-DEBFDABB1C15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22907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504BC17-FC33-4419-B417-591522D3BF07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EAB8D9-3D4F-4E41-BADA-BF20955C4A30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5046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2" name="Verbindingslijn: gekromd 21">
            <a:extLst>
              <a:ext uri="{FF2B5EF4-FFF2-40B4-BE49-F238E27FC236}">
                <a16:creationId xmlns:a16="http://schemas.microsoft.com/office/drawing/2014/main" id="{2B746E2D-129B-4CF0-AE90-1A4A8B1A5DDB}"/>
              </a:ext>
            </a:extLst>
          </p:cNvPr>
          <p:cNvCxnSpPr>
            <a:cxnSpLocks/>
          </p:cNvCxnSpPr>
          <p:nvPr/>
        </p:nvCxnSpPr>
        <p:spPr>
          <a:xfrm rot="5400000">
            <a:off x="4785131" y="2566504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3310BE90-81DB-4063-9CE6-DEBCD129F6AB}"/>
              </a:ext>
            </a:extLst>
          </p:cNvPr>
          <p:cNvSpPr txBox="1"/>
          <p:nvPr/>
        </p:nvSpPr>
        <p:spPr>
          <a:xfrm>
            <a:off x="4386792" y="2958022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29 u                                                       113 u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56CD10B-56C3-4F42-9BA1-749450D33825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AE0BB64-4984-44CC-9E5E-AE1928D0457C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31561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7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9816E4D-C9AE-432D-853C-D087CFA33383}"/>
              </a:ext>
            </a:extLst>
          </p:cNvPr>
          <p:cNvSpPr/>
          <p:nvPr/>
        </p:nvSpPr>
        <p:spPr>
          <a:xfrm>
            <a:off x="2329200" y="4498974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F93DA846-D41D-4EA8-A7D5-4CE0440B867E}"/>
              </a:ext>
            </a:extLst>
          </p:cNvPr>
          <p:cNvSpPr/>
          <p:nvPr/>
        </p:nvSpPr>
        <p:spPr>
          <a:xfrm>
            <a:off x="6342347" y="5256000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201B1803-4F0F-4D8C-9FD9-B8C9030A9D94}"/>
              </a:ext>
            </a:extLst>
          </p:cNvPr>
          <p:cNvCxnSpPr>
            <a:cxnSpLocks/>
          </p:cNvCxnSpPr>
          <p:nvPr/>
        </p:nvCxnSpPr>
        <p:spPr>
          <a:xfrm rot="5400000">
            <a:off x="4785131" y="2566504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91EA3283-0A85-4078-A820-F28687BD1AEA}"/>
              </a:ext>
            </a:extLst>
          </p:cNvPr>
          <p:cNvSpPr txBox="1"/>
          <p:nvPr/>
        </p:nvSpPr>
        <p:spPr>
          <a:xfrm>
            <a:off x="4386792" y="2958022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29 u                                                       113 u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A0F3A633-ADDB-4599-BDC4-679BA7E48F5D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2B6A7FA-4CF8-46CD-B4B1-469E4A12AFE2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2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5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AA619C4D-C219-4D22-B944-2E8425DDDD84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7AA397B2-B769-4749-BC55-0AEE184D62A8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640E1010-0166-4ECB-B247-939D226E73F3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8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17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44DAE86E-FE16-4699-966E-86F574D07E0C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CAC563-BB81-4D2B-A3B6-99A5F7C8CF31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4B7B1483-31FF-40F0-902B-71E01D5885C3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7" name="Rechthoek 36">
            <a:extLst>
              <a:ext uri="{FF2B5EF4-FFF2-40B4-BE49-F238E27FC236}">
                <a16:creationId xmlns:a16="http://schemas.microsoft.com/office/drawing/2014/main" id="{6954B71A-9E7B-4110-B551-9B7DE0E09A9A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65ADB5E-D826-4731-8E71-4D0B57B92735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125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9B6DA6CC-C6A0-4C7E-ADE8-E4D4DE6BB0AA}"/>
              </a:ext>
            </a:extLst>
          </p:cNvPr>
          <p:cNvCxnSpPr>
            <a:cxnSpLocks/>
          </p:cNvCxnSpPr>
          <p:nvPr/>
        </p:nvCxnSpPr>
        <p:spPr>
          <a:xfrm flipH="1">
            <a:off x="5830887" y="5508000"/>
            <a:ext cx="62071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1EDDEC71-72F8-4B6C-A870-DFC23E582435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A0382CF-4640-47B4-AE2F-B35E238BAA4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rgbClr val="FF0000"/>
                </a:solidFill>
              </a:rPr>
              <a:t>CH</a:t>
            </a:r>
            <a:r>
              <a:rPr lang="nl-NL" sz="1400" b="1" baseline="-25000" dirty="0">
                <a:solidFill>
                  <a:srgbClr val="FF0000"/>
                </a:solidFill>
              </a:rPr>
              <a:t>2    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9B6DA6CC-C6A0-4C7E-ADE8-E4D4DE6BB0AA}"/>
              </a:ext>
            </a:extLst>
          </p:cNvPr>
          <p:cNvCxnSpPr>
            <a:cxnSpLocks/>
          </p:cNvCxnSpPr>
          <p:nvPr/>
        </p:nvCxnSpPr>
        <p:spPr>
          <a:xfrm flipH="1">
            <a:off x="5830887" y="5508000"/>
            <a:ext cx="62071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F564499F-BAF9-4948-B5ED-55E35E76FEDD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F2AC311-DF1D-41E2-8E5B-079EE9119B54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6780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koolwaterstof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CBE9570-E9BC-4FA2-9844-0E509BAE7732}"/>
                </a:ext>
              </a:extLst>
            </p:cNvPr>
            <p:cNvSpPr/>
            <p:nvPr/>
          </p:nvSpPr>
          <p:spPr>
            <a:xfrm>
              <a:off x="7380288" y="4873625"/>
              <a:ext cx="647700" cy="550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0382A95-A0D6-4E46-AE6B-3E1D39F5D52E}"/>
              </a:ext>
            </a:extLst>
          </p:cNvPr>
          <p:cNvSpPr/>
          <p:nvPr/>
        </p:nvSpPr>
        <p:spPr>
          <a:xfrm>
            <a:off x="5846761" y="5184775"/>
            <a:ext cx="604839" cy="404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F14351C-B023-40E8-AE55-553A93EAB1D8}"/>
              </a:ext>
            </a:extLst>
          </p:cNvPr>
          <p:cNvSpPr/>
          <p:nvPr/>
        </p:nvSpPr>
        <p:spPr>
          <a:xfrm>
            <a:off x="5160963" y="5394325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6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3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7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>
            <a:cxnSpLocks/>
          </p:cNvCxnSpPr>
          <p:nvPr/>
        </p:nvCxnSpPr>
        <p:spPr>
          <a:xfrm flipH="1">
            <a:off x="5830887" y="5508000"/>
            <a:ext cx="19707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DBBA91B-8143-4551-A89A-C31E1130B7F5}"/>
              </a:ext>
            </a:extLst>
          </p:cNvPr>
          <p:cNvSpPr/>
          <p:nvPr/>
        </p:nvSpPr>
        <p:spPr>
          <a:xfrm>
            <a:off x="6333552" y="5340345"/>
            <a:ext cx="583821" cy="128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892" y="52704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0000FF"/>
                </a:solidFill>
              </a:rPr>
              <a:t>-43</a:t>
            </a:r>
            <a:endParaRPr lang="nl-NL" altLang="nl-NL" sz="1100" b="1" dirty="0">
              <a:solidFill>
                <a:srgbClr val="0000FF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1DAA363-2B9C-459A-BAD3-93158142ABF3}"/>
              </a:ext>
            </a:extLst>
          </p:cNvPr>
          <p:cNvSpPr/>
          <p:nvPr/>
        </p:nvSpPr>
        <p:spPr>
          <a:xfrm>
            <a:off x="5937391" y="5329237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9701F59-7ECD-4CBB-8C3E-1A0BF5D3AAF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EE22B49-90A9-4056-8D42-DB0953C045B9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28236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3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7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>
            <a:cxnSpLocks/>
          </p:cNvCxnSpPr>
          <p:nvPr/>
        </p:nvCxnSpPr>
        <p:spPr>
          <a:xfrm flipH="1">
            <a:off x="5830887" y="5508000"/>
            <a:ext cx="19707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DBBA91B-8143-4551-A89A-C31E1130B7F5}"/>
              </a:ext>
            </a:extLst>
          </p:cNvPr>
          <p:cNvSpPr/>
          <p:nvPr/>
        </p:nvSpPr>
        <p:spPr>
          <a:xfrm>
            <a:off x="6333552" y="5340345"/>
            <a:ext cx="583821" cy="128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892" y="52704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0000FF"/>
                </a:solidFill>
              </a:rPr>
              <a:t>-43</a:t>
            </a:r>
            <a:endParaRPr lang="nl-NL" altLang="nl-NL" sz="1100" b="1" dirty="0">
              <a:solidFill>
                <a:srgbClr val="0000FF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1DAA363-2B9C-459A-BAD3-93158142ABF3}"/>
              </a:ext>
            </a:extLst>
          </p:cNvPr>
          <p:cNvSpPr/>
          <p:nvPr/>
        </p:nvSpPr>
        <p:spPr>
          <a:xfrm>
            <a:off x="5937391" y="5329237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3F3F0E3-E81D-4EC1-B84D-0627BA2D9EF7}"/>
              </a:ext>
            </a:extLst>
          </p:cNvPr>
          <p:cNvSpPr txBox="1"/>
          <p:nvPr/>
        </p:nvSpPr>
        <p:spPr>
          <a:xfrm>
            <a:off x="4386792" y="2958022"/>
            <a:ext cx="267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43 u                                                       99 u</a:t>
            </a:r>
          </a:p>
        </p:txBody>
      </p: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971D3BD4-250B-4996-882E-6D8BB49112CB}"/>
              </a:ext>
            </a:extLst>
          </p:cNvPr>
          <p:cNvCxnSpPr>
            <a:cxnSpLocks/>
          </p:cNvCxnSpPr>
          <p:nvPr/>
        </p:nvCxnSpPr>
        <p:spPr>
          <a:xfrm rot="5400000">
            <a:off x="5274000" y="2566502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6BB2258E-5906-4E63-96AD-28A8480392C8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0AD3E2F-544A-4E82-8E98-8CCC3C55CC19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8279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2874BB5-BEE8-476D-AABE-79867BC5813E}"/>
              </a:ext>
            </a:extLst>
          </p:cNvPr>
          <p:cNvSpPr txBox="1"/>
          <p:nvPr/>
        </p:nvSpPr>
        <p:spPr>
          <a:xfrm>
            <a:off x="5932079" y="501827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3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7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>
            <a:cxnSpLocks/>
          </p:cNvCxnSpPr>
          <p:nvPr/>
        </p:nvCxnSpPr>
        <p:spPr>
          <a:xfrm flipH="1">
            <a:off x="5830887" y="5508000"/>
            <a:ext cx="19707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DBBA91B-8143-4551-A89A-C31E1130B7F5}"/>
              </a:ext>
            </a:extLst>
          </p:cNvPr>
          <p:cNvSpPr/>
          <p:nvPr/>
        </p:nvSpPr>
        <p:spPr>
          <a:xfrm>
            <a:off x="6333552" y="5340345"/>
            <a:ext cx="583821" cy="128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892" y="52704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0000FF"/>
                </a:solidFill>
              </a:rPr>
              <a:t>-43</a:t>
            </a:r>
            <a:endParaRPr lang="nl-NL" altLang="nl-NL" sz="1100" b="1" dirty="0">
              <a:solidFill>
                <a:srgbClr val="0000FF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1DAA363-2B9C-459A-BAD3-93158142ABF3}"/>
              </a:ext>
            </a:extLst>
          </p:cNvPr>
          <p:cNvSpPr/>
          <p:nvPr/>
        </p:nvSpPr>
        <p:spPr>
          <a:xfrm>
            <a:off x="5937391" y="5329237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3F3F0E3-E81D-4EC1-B84D-0627BA2D9EF7}"/>
              </a:ext>
            </a:extLst>
          </p:cNvPr>
          <p:cNvSpPr txBox="1"/>
          <p:nvPr/>
        </p:nvSpPr>
        <p:spPr>
          <a:xfrm>
            <a:off x="4386792" y="2958022"/>
            <a:ext cx="267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43 u                                                       99 u</a:t>
            </a:r>
          </a:p>
        </p:txBody>
      </p: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971D3BD4-250B-4996-882E-6D8BB49112CB}"/>
              </a:ext>
            </a:extLst>
          </p:cNvPr>
          <p:cNvCxnSpPr>
            <a:cxnSpLocks/>
          </p:cNvCxnSpPr>
          <p:nvPr/>
        </p:nvCxnSpPr>
        <p:spPr>
          <a:xfrm rot="5400000">
            <a:off x="5274000" y="2566502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B804F48B-6BC1-4506-BE82-74DB35FE0B31}"/>
              </a:ext>
            </a:extLst>
          </p:cNvPr>
          <p:cNvSpPr/>
          <p:nvPr/>
        </p:nvSpPr>
        <p:spPr>
          <a:xfrm>
            <a:off x="3016789" y="1440000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4B4B1693-9D29-4EAE-9A71-28AB47437D49}"/>
              </a:ext>
            </a:extLst>
          </p:cNvPr>
          <p:cNvSpPr/>
          <p:nvPr/>
        </p:nvSpPr>
        <p:spPr>
          <a:xfrm>
            <a:off x="5670535" y="5187937"/>
            <a:ext cx="2880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5DE32D1-905B-4190-8335-9355C830BF0A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F9AC7BE5-6769-4949-B058-8CB8F67A5001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C181D761-3F94-41D6-8E4C-625B0BCE80DA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3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7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0AB13FE5-3830-4388-AFE7-E519F0CCE4DA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D6CA6D5-5616-4228-9895-924241AC20CB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6EC11A1A-919B-41FE-884B-D9AE09F43769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7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15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3773B684-DCEF-4429-9BB5-736B10FE212E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3D88344-4B68-4BDA-A7C1-D85249079F3A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Rechthoek 37">
            <a:extLst>
              <a:ext uri="{FF2B5EF4-FFF2-40B4-BE49-F238E27FC236}">
                <a16:creationId xmlns:a16="http://schemas.microsoft.com/office/drawing/2014/main" id="{07DF1511-4679-461D-B7A3-F8A271B5CC67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B200805-A523-4FEA-AFCF-BFCF2F26D39F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39473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5160963" y="5076000"/>
            <a:ext cx="270238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4">
            <a:extLst>
              <a:ext uri="{FF2B5EF4-FFF2-40B4-BE49-F238E27FC236}">
                <a16:creationId xmlns:a16="http://schemas.microsoft.com/office/drawing/2014/main" id="{3B349FC3-49AB-4542-AE96-231141AB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762" y="4832292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57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36F900F-017B-4B52-8857-87D36775A25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9435F81-2B7B-4991-B72C-0E14D129EBA7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759B66F-0971-4086-94BC-C83AF5DC30DA}"/>
              </a:ext>
            </a:extLst>
          </p:cNvPr>
          <p:cNvCxnSpPr/>
          <p:nvPr/>
        </p:nvCxnSpPr>
        <p:spPr>
          <a:xfrm>
            <a:off x="7855200" y="5076000"/>
            <a:ext cx="0" cy="419925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57 u                                                   85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5760903" y="254369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5160963" y="5076000"/>
            <a:ext cx="270238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4">
            <a:extLst>
              <a:ext uri="{FF2B5EF4-FFF2-40B4-BE49-F238E27FC236}">
                <a16:creationId xmlns:a16="http://schemas.microsoft.com/office/drawing/2014/main" id="{4BCFD806-EDD6-4DCC-8324-C83B30C1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762" y="4832292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57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4D7B373-6844-491F-A2A8-D6A41AE386BC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8F016E9-8881-430F-9F7B-00A74B6D4216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3B5B0437-8610-4131-8FE7-8F8EA2650901}"/>
              </a:ext>
            </a:extLst>
          </p:cNvPr>
          <p:cNvCxnSpPr/>
          <p:nvPr/>
        </p:nvCxnSpPr>
        <p:spPr>
          <a:xfrm>
            <a:off x="7855200" y="5076000"/>
            <a:ext cx="0" cy="419925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57 u                                                   85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" name="Tekstvak 4">
            <a:extLst>
              <a:ext uri="{FF2B5EF4-FFF2-40B4-BE49-F238E27FC236}">
                <a16:creationId xmlns:a16="http://schemas.microsoft.com/office/drawing/2014/main" id="{1C0FCB63-ECA4-4168-8BA0-7544E525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762" y="4832292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57</a:t>
            </a:r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5760903" y="254369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al 42">
            <a:extLst>
              <a:ext uri="{FF2B5EF4-FFF2-40B4-BE49-F238E27FC236}">
                <a16:creationId xmlns:a16="http://schemas.microsoft.com/office/drawing/2014/main" id="{C5D147B5-D0F7-4D9C-9071-8B99A57E7390}"/>
              </a:ext>
            </a:extLst>
          </p:cNvPr>
          <p:cNvSpPr/>
          <p:nvPr/>
        </p:nvSpPr>
        <p:spPr>
          <a:xfrm>
            <a:off x="5004000" y="4618800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C9A7E040-27CC-4AE6-A041-B0E49BC76047}"/>
              </a:ext>
            </a:extLst>
          </p:cNvPr>
          <p:cNvSpPr/>
          <p:nvPr/>
        </p:nvSpPr>
        <p:spPr>
          <a:xfrm>
            <a:off x="3690572" y="1997790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5160963" y="5076000"/>
            <a:ext cx="270238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034365E-DD69-42A8-8788-540A935B9000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B1FA6825-9D28-4751-B72C-F84FDBD2CD1D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313AF2A9-FB20-49BA-A863-27860C7F17D8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E69641A5-F8D4-4BC8-A762-80B0AFE6E94F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4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9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0A2C4DE-6685-4037-965B-032061A485FF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6F07277E-49E5-43D1-B4A7-41563982BDA8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799C54E-7ED0-4DAF-9F32-7890A4B79A40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6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13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3F22B547-7492-432F-B0B3-F0C21E9F5060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3" name="Rechthoek 32">
            <a:extLst>
              <a:ext uri="{FF2B5EF4-FFF2-40B4-BE49-F238E27FC236}">
                <a16:creationId xmlns:a16="http://schemas.microsoft.com/office/drawing/2014/main" id="{F3842E0F-7067-4CF3-86BD-75DDDFED9AEF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F62A64E-846B-417F-99DF-5002EDF6C5FA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5CCD2D76-35D2-4CFC-94DA-A19E73E45F24}"/>
              </a:ext>
            </a:extLst>
          </p:cNvPr>
          <p:cNvCxnSpPr/>
          <p:nvPr/>
        </p:nvCxnSpPr>
        <p:spPr>
          <a:xfrm>
            <a:off x="7855200" y="5076000"/>
            <a:ext cx="0" cy="419925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" name="Tekstvak 4">
            <a:extLst>
              <a:ext uri="{FF2B5EF4-FFF2-40B4-BE49-F238E27FC236}">
                <a16:creationId xmlns:a16="http://schemas.microsoft.com/office/drawing/2014/main" id="{1C0FCB63-ECA4-4168-8BA0-7544E525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24818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39882609-0B45-48AA-BF30-A6DBFC8332E3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57BD10-B4B7-4E7E-A095-987BBE72FD2B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321CD60-C572-48A5-8F93-38FD283EA039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3310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         71 u                                                   71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" name="Tekstvak 4">
            <a:extLst>
              <a:ext uri="{FF2B5EF4-FFF2-40B4-BE49-F238E27FC236}">
                <a16:creationId xmlns:a16="http://schemas.microsoft.com/office/drawing/2014/main" id="{1C0FCB63-ECA4-4168-8BA0-7544E525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6234493" y="256116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16273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3E320232-7BF5-4C02-838A-1B4DBCFF676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D2360C2-4D03-4D85-B308-1DE6FBB67A0E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4579F44-6A62-4F9C-A0A0-F24DFC7CEA31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3310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         71 u                                                   71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" name="Tekstvak 4">
            <a:extLst>
              <a:ext uri="{FF2B5EF4-FFF2-40B4-BE49-F238E27FC236}">
                <a16:creationId xmlns:a16="http://schemas.microsoft.com/office/drawing/2014/main" id="{1C0FCB63-ECA4-4168-8BA0-7544E525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6234493" y="256116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>
            <a:extLst>
              <a:ext uri="{FF2B5EF4-FFF2-40B4-BE49-F238E27FC236}">
                <a16:creationId xmlns:a16="http://schemas.microsoft.com/office/drawing/2014/main" id="{C9A7E040-27CC-4AE6-A041-B0E49BC76047}"/>
              </a:ext>
            </a:extLst>
          </p:cNvPr>
          <p:cNvSpPr/>
          <p:nvPr/>
        </p:nvSpPr>
        <p:spPr>
          <a:xfrm>
            <a:off x="4356100" y="4108902"/>
            <a:ext cx="288000" cy="27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034365E-DD69-42A8-8788-540A935B9000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B1FA6825-9D28-4751-B72C-F84FDBD2CD1D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313AF2A9-FB20-49BA-A863-27860C7F17D8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E69641A5-F8D4-4BC8-A762-80B0AFE6E94F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0A2C4DE-6685-4037-965B-032061A485FF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6F07277E-49E5-43D1-B4A7-41563982BDA8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799C54E-7ED0-4DAF-9F32-7890A4B79A40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3F22B547-7492-432F-B0B3-F0C21E9F5060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5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11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8A7964B-048A-47A7-A21A-4AC78327F01D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16273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hoek 31">
            <a:extLst>
              <a:ext uri="{FF2B5EF4-FFF2-40B4-BE49-F238E27FC236}">
                <a16:creationId xmlns:a16="http://schemas.microsoft.com/office/drawing/2014/main" id="{6C2B97D0-BD91-4A58-A63B-9486429BB4BB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58783E3-522A-438B-94AF-1B359C7C6091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F5FF0364-0DDC-4790-8BF6-AE75FB7F4526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6FFCDF-A617-46A1-8121-30FC3976D91A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1C440D-77E8-4A3A-A226-EBCFE867F269}"/>
              </a:ext>
            </a:extLst>
          </p:cNvPr>
          <p:cNvSpPr txBox="1"/>
          <p:nvPr/>
        </p:nvSpPr>
        <p:spPr>
          <a:xfrm>
            <a:off x="4051643" y="3058193"/>
            <a:ext cx="3785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Alle fragmentionen die bij de pieken horen,</a:t>
            </a:r>
          </a:p>
          <a:p>
            <a:r>
              <a:rPr lang="nl-NL" sz="1600" dirty="0">
                <a:solidFill>
                  <a:srgbClr val="FF0000"/>
                </a:solidFill>
              </a:rPr>
              <a:t>kunnen ontstaan uit de isomeer decaan.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1B0905D-5D16-468E-9BEF-71305745D152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229303" y="5897357"/>
            <a:chExt cx="4739110" cy="307777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0F0E462-C2E0-475D-A2C8-803469315E69}"/>
                </a:ext>
              </a:extLst>
            </p:cNvPr>
            <p:cNvSpPr/>
            <p:nvPr/>
          </p:nvSpPr>
          <p:spPr>
            <a:xfrm>
              <a:off x="4216922" y="5999089"/>
              <a:ext cx="640800" cy="17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0276329F-9E8B-40E8-A5E4-BE9AEFF0C688}"/>
                </a:ext>
              </a:extLst>
            </p:cNvPr>
            <p:cNvGrpSpPr/>
            <p:nvPr/>
          </p:nvGrpSpPr>
          <p:grpSpPr>
            <a:xfrm>
              <a:off x="2229303" y="5897357"/>
              <a:ext cx="4739110" cy="307777"/>
              <a:chOff x="2196000" y="6120000"/>
              <a:chExt cx="4739110" cy="307777"/>
            </a:xfrm>
          </p:grpSpPr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660FB7-888A-4631-BF18-DCF302700F11}"/>
                  </a:ext>
                </a:extLst>
              </p:cNvPr>
              <p:cNvSpPr txBox="1"/>
              <p:nvPr/>
            </p:nvSpPr>
            <p:spPr>
              <a:xfrm>
                <a:off x="2196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6AA984BE-8B9E-4A9C-8A5B-C82494E78B32}"/>
                  </a:ext>
                </a:extLst>
              </p:cNvPr>
              <p:cNvSpPr txBox="1"/>
              <p:nvPr/>
            </p:nvSpPr>
            <p:spPr>
              <a:xfrm>
                <a:off x="2880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7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A068B37A-A5E0-4A7E-9DEA-97456ABADC71}"/>
                  </a:ext>
                </a:extLst>
              </p:cNvPr>
              <p:cNvSpPr txBox="1"/>
              <p:nvPr/>
            </p:nvSpPr>
            <p:spPr>
              <a:xfrm>
                <a:off x="3564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4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9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99BD277-4F8F-4CFC-8D62-3C52F0165BA9}"/>
                  </a:ext>
                </a:extLst>
              </p:cNvPr>
              <p:cNvSpPr txBox="1"/>
              <p:nvPr/>
            </p:nvSpPr>
            <p:spPr>
              <a:xfrm>
                <a:off x="6300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17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011376F4-0135-4F3B-AAE4-0B9799C5580B}"/>
                  </a:ext>
                </a:extLst>
              </p:cNvPr>
              <p:cNvSpPr txBox="1"/>
              <p:nvPr/>
            </p:nvSpPr>
            <p:spPr>
              <a:xfrm>
                <a:off x="5616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7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15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5F88306B-042B-41B0-9B37-3F824B145373}"/>
                  </a:ext>
                </a:extLst>
              </p:cNvPr>
              <p:cNvSpPr txBox="1"/>
              <p:nvPr/>
            </p:nvSpPr>
            <p:spPr>
              <a:xfrm>
                <a:off x="4932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13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19C16775-102C-4FA9-A2EF-671D43FE0CBB}"/>
                  </a:ext>
                </a:extLst>
              </p:cNvPr>
              <p:cNvSpPr txBox="1"/>
              <p:nvPr/>
            </p:nvSpPr>
            <p:spPr>
              <a:xfrm>
                <a:off x="4248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11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FCE38C5B-B401-4836-B86B-4B7EB0C7390B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383DF9C-E607-4852-AE38-390FF3C9E8F6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Decaan</a:t>
            </a:r>
          </a:p>
        </p:txBody>
      </p:sp>
    </p:spTree>
    <p:extLst>
      <p:ext uri="{BB962C8B-B14F-4D97-AF65-F5344CB8AC3E}">
        <p14:creationId xmlns:p14="http://schemas.microsoft.com/office/powerpoint/2010/main" val="39419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koolwaterstof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CBE9570-E9BC-4FA2-9844-0E509BAE7732}"/>
                </a:ext>
              </a:extLst>
            </p:cNvPr>
            <p:cNvSpPr/>
            <p:nvPr/>
          </p:nvSpPr>
          <p:spPr>
            <a:xfrm>
              <a:off x="7380288" y="4873625"/>
              <a:ext cx="647700" cy="550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1DC4E012-E4CA-4504-8A14-F9A2A3593F94}"/>
              </a:ext>
            </a:extLst>
          </p:cNvPr>
          <p:cNvSpPr txBox="1"/>
          <p:nvPr/>
        </p:nvSpPr>
        <p:spPr>
          <a:xfrm>
            <a:off x="4612311" y="1566903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 is de molecuulformule?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FE8EC1C-3FF0-467A-9640-6EA1F3BAF6D7}"/>
              </a:ext>
            </a:extLst>
          </p:cNvPr>
          <p:cNvSpPr/>
          <p:nvPr/>
        </p:nvSpPr>
        <p:spPr>
          <a:xfrm>
            <a:off x="5846761" y="5184775"/>
            <a:ext cx="604839" cy="404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4E149AD3-8A93-49E9-9CD5-BB0803EB108A}"/>
              </a:ext>
            </a:extLst>
          </p:cNvPr>
          <p:cNvSpPr/>
          <p:nvPr/>
        </p:nvSpPr>
        <p:spPr>
          <a:xfrm>
            <a:off x="5160963" y="5394325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4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D3BDEE-6FF2-4556-A68F-CB5E58A5109F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2-methylnonaan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9D7634E-D773-406E-9336-25E9728E7795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626C8F3-2B76-4EF1-9929-3C51AA6EFE9B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/>
                <a:t>7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B58EBD8-AD7F-4963-81CC-A4534FD61C4E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201B1803-4F0F-4D8C-9FD9-B8C9030A9D94}"/>
              </a:ext>
            </a:extLst>
          </p:cNvPr>
          <p:cNvCxnSpPr>
            <a:cxnSpLocks/>
          </p:cNvCxnSpPr>
          <p:nvPr/>
        </p:nvCxnSpPr>
        <p:spPr>
          <a:xfrm rot="5400000">
            <a:off x="4785131" y="2566504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91EA3283-0A85-4078-A820-F28687BD1AEA}"/>
              </a:ext>
            </a:extLst>
          </p:cNvPr>
          <p:cNvSpPr txBox="1"/>
          <p:nvPr/>
        </p:nvSpPr>
        <p:spPr>
          <a:xfrm>
            <a:off x="4386792" y="2958022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29 u                                                       113 u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A0F3A633-ADDB-4599-BDC4-679BA7E48F5D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2B6A7FA-4CF8-46CD-B4B1-469E4A12AFE2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2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5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AA619C4D-C219-4D22-B944-2E8425DDDD84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7AA397B2-B769-4749-BC55-0AEE184D62A8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640E1010-0166-4ECB-B247-939D226E73F3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8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17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44DAE86E-FE16-4699-966E-86F574D07E0C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CAC563-BB81-4D2B-A3B6-99A5F7C8CF31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4B7B1483-31FF-40F0-902B-71E01D5885C3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Rechthoek 37">
            <a:extLst>
              <a:ext uri="{FF2B5EF4-FFF2-40B4-BE49-F238E27FC236}">
                <a16:creationId xmlns:a16="http://schemas.microsoft.com/office/drawing/2014/main" id="{2486D32A-3019-4C78-A59F-702C71061504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2CA85D1-72F8-4F5B-ACC2-8D93BFD67535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2-methylnonaan</a:t>
            </a:r>
          </a:p>
        </p:txBody>
      </p:sp>
    </p:spTree>
    <p:extLst>
      <p:ext uri="{BB962C8B-B14F-4D97-AF65-F5344CB8AC3E}">
        <p14:creationId xmlns:p14="http://schemas.microsoft.com/office/powerpoint/2010/main" val="1208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1DAA363-2B9C-459A-BAD3-93158142ABF3}"/>
              </a:ext>
            </a:extLst>
          </p:cNvPr>
          <p:cNvSpPr/>
          <p:nvPr/>
        </p:nvSpPr>
        <p:spPr>
          <a:xfrm>
            <a:off x="5944425" y="5329237"/>
            <a:ext cx="388878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985D150-E1ED-4F62-B82A-6115676ADA99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3F3F0E3-E81D-4EC1-B84D-0627BA2D9EF7}"/>
              </a:ext>
            </a:extLst>
          </p:cNvPr>
          <p:cNvSpPr txBox="1"/>
          <p:nvPr/>
        </p:nvSpPr>
        <p:spPr>
          <a:xfrm>
            <a:off x="4386792" y="2958022"/>
            <a:ext cx="267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43 u                                                       99 u</a:t>
            </a:r>
          </a:p>
        </p:txBody>
      </p: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971D3BD4-250B-4996-882E-6D8BB49112CB}"/>
              </a:ext>
            </a:extLst>
          </p:cNvPr>
          <p:cNvCxnSpPr>
            <a:cxnSpLocks/>
          </p:cNvCxnSpPr>
          <p:nvPr/>
        </p:nvCxnSpPr>
        <p:spPr>
          <a:xfrm rot="5400000">
            <a:off x="5274000" y="2566502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5DE32D1-905B-4190-8335-9355C830BF0A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F9AC7BE5-6769-4949-B058-8CB8F67A5001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C181D761-3F94-41D6-8E4C-625B0BCE80DA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3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7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0AB13FE5-3830-4388-AFE7-E519F0CCE4DA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D6CA6D5-5616-4228-9895-924241AC20CB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6EC11A1A-919B-41FE-884B-D9AE09F43769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7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15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3773B684-DCEF-4429-9BB5-736B10FE212E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3D88344-4B68-4BDA-A7C1-D85249079F3A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9" name="Rechthoek 38">
            <a:extLst>
              <a:ext uri="{FF2B5EF4-FFF2-40B4-BE49-F238E27FC236}">
                <a16:creationId xmlns:a16="http://schemas.microsoft.com/office/drawing/2014/main" id="{1A9D9D2D-4CA8-46E2-AC01-6FD08770386B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F688B3C-3F0B-40A2-846A-EDA0354DD7D7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2-methylnonaan</a:t>
            </a:r>
          </a:p>
        </p:txBody>
      </p:sp>
    </p:spTree>
    <p:extLst>
      <p:ext uri="{BB962C8B-B14F-4D97-AF65-F5344CB8AC3E}">
        <p14:creationId xmlns:p14="http://schemas.microsoft.com/office/powerpoint/2010/main" val="41206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42B410B9-ACED-4A04-A4B3-DCF3059033E1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57 u                                                   85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5760903" y="254369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034365E-DD69-42A8-8788-540A935B9000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B1FA6825-9D28-4751-B72C-F84FDBD2CD1D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313AF2A9-FB20-49BA-A863-27860C7F17D8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E69641A5-F8D4-4BC8-A762-80B0AFE6E94F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4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9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0A2C4DE-6685-4037-965B-032061A485FF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6F07277E-49E5-43D1-B4A7-41563982BDA8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799C54E-7ED0-4DAF-9F32-7890A4B79A40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6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13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3F22B547-7492-432F-B0B3-F0C21E9F5060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11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1" name="Rechthoek 30">
            <a:extLst>
              <a:ext uri="{FF2B5EF4-FFF2-40B4-BE49-F238E27FC236}">
                <a16:creationId xmlns:a16="http://schemas.microsoft.com/office/drawing/2014/main" id="{D7E203CB-7C94-4901-A021-51ADB97C60EE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F803943-8A32-4A9F-ACB2-EC208B6013D6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2-methylnonaan</a:t>
            </a:r>
          </a:p>
        </p:txBody>
      </p:sp>
    </p:spTree>
    <p:extLst>
      <p:ext uri="{BB962C8B-B14F-4D97-AF65-F5344CB8AC3E}">
        <p14:creationId xmlns:p14="http://schemas.microsoft.com/office/powerpoint/2010/main" val="4848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420050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4E94381D-612C-4D88-8FE7-7C8651BD577A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694185-79B0-436F-A107-F9A88C5514C5}"/>
              </a:ext>
            </a:extLst>
          </p:cNvPr>
          <p:cNvSpPr/>
          <p:nvPr/>
        </p:nvSpPr>
        <p:spPr>
          <a:xfrm>
            <a:off x="4271040" y="6014992"/>
            <a:ext cx="655637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3B1DDD1-9807-4B6E-AA9A-BA9D08318091}"/>
              </a:ext>
            </a:extLst>
          </p:cNvPr>
          <p:cNvSpPr txBox="1"/>
          <p:nvPr/>
        </p:nvSpPr>
        <p:spPr>
          <a:xfrm>
            <a:off x="4386792" y="2958022"/>
            <a:ext cx="3310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                      71 u                                                   71 u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F4BD87E-0B17-450D-9ED7-7B71AB7B418B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DE0834E6-D863-4B2E-BE2C-7D12FDF23DC7}"/>
              </a:ext>
            </a:extLst>
          </p:cNvPr>
          <p:cNvCxnSpPr>
            <a:cxnSpLocks/>
          </p:cNvCxnSpPr>
          <p:nvPr/>
        </p:nvCxnSpPr>
        <p:spPr>
          <a:xfrm rot="5400000">
            <a:off x="6234493" y="2561163"/>
            <a:ext cx="488161" cy="1346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16E1EC23-5596-45A6-BEED-1B1CA069380F}"/>
              </a:ext>
            </a:extLst>
          </p:cNvPr>
          <p:cNvSpPr/>
          <p:nvPr/>
        </p:nvSpPr>
        <p:spPr>
          <a:xfrm>
            <a:off x="5365750" y="5281613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034365E-DD69-42A8-8788-540A935B9000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196000" y="6120000"/>
            <a:chExt cx="4739110" cy="307777"/>
          </a:xfrm>
        </p:grpSpPr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B1FA6825-9D28-4751-B72C-F84FDBD2CD1D}"/>
                </a:ext>
              </a:extLst>
            </p:cNvPr>
            <p:cNvSpPr txBox="1"/>
            <p:nvPr/>
          </p:nvSpPr>
          <p:spPr>
            <a:xfrm>
              <a:off x="2196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313AF2A9-FB20-49BA-A863-27860C7F17D8}"/>
                </a:ext>
              </a:extLst>
            </p:cNvPr>
            <p:cNvSpPr txBox="1"/>
            <p:nvPr/>
          </p:nvSpPr>
          <p:spPr>
            <a:xfrm>
              <a:off x="2880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E69641A5-F8D4-4BC8-A762-80B0AFE6E94F}"/>
                </a:ext>
              </a:extLst>
            </p:cNvPr>
            <p:cNvSpPr txBox="1"/>
            <p:nvPr/>
          </p:nvSpPr>
          <p:spPr>
            <a:xfrm>
              <a:off x="3564000" y="612000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9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0A2C4DE-6685-4037-965B-032061A485FF}"/>
                </a:ext>
              </a:extLst>
            </p:cNvPr>
            <p:cNvSpPr txBox="1"/>
            <p:nvPr/>
          </p:nvSpPr>
          <p:spPr>
            <a:xfrm>
              <a:off x="6300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8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17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6F07277E-49E5-43D1-B4A7-41563982BDA8}"/>
                </a:ext>
              </a:extLst>
            </p:cNvPr>
            <p:cNvSpPr txBox="1"/>
            <p:nvPr/>
          </p:nvSpPr>
          <p:spPr>
            <a:xfrm>
              <a:off x="5616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7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15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799C54E-7ED0-4DAF-9F32-7890A4B79A40}"/>
                </a:ext>
              </a:extLst>
            </p:cNvPr>
            <p:cNvSpPr txBox="1"/>
            <p:nvPr/>
          </p:nvSpPr>
          <p:spPr>
            <a:xfrm>
              <a:off x="4932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</a:rPr>
                <a:t>C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6</a:t>
              </a:r>
              <a:r>
                <a:rPr lang="nl-NL" sz="1400" b="1" dirty="0">
                  <a:solidFill>
                    <a:schemeClr val="bg1"/>
                  </a:solidFill>
                </a:rPr>
                <a:t>H</a:t>
              </a:r>
              <a:r>
                <a:rPr lang="nl-NL" sz="1400" b="1" baseline="-25000" dirty="0">
                  <a:solidFill>
                    <a:schemeClr val="bg1"/>
                  </a:solidFill>
                </a:rPr>
                <a:t>13</a:t>
              </a:r>
              <a:r>
                <a:rPr lang="nl-NL" sz="14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3F22B547-7492-432F-B0B3-F0C21E9F5060}"/>
                </a:ext>
              </a:extLst>
            </p:cNvPr>
            <p:cNvSpPr txBox="1"/>
            <p:nvPr/>
          </p:nvSpPr>
          <p:spPr>
            <a:xfrm>
              <a:off x="4248000" y="61200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C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5</a:t>
              </a:r>
              <a:r>
                <a:rPr lang="nl-NL" sz="1400" b="1" dirty="0">
                  <a:solidFill>
                    <a:srgbClr val="FF0000"/>
                  </a:solidFill>
                </a:rPr>
                <a:t>H</a:t>
              </a:r>
              <a:r>
                <a:rPr lang="nl-NL" sz="1400" b="1" baseline="-25000" dirty="0">
                  <a:solidFill>
                    <a:srgbClr val="FF0000"/>
                  </a:solidFill>
                </a:rPr>
                <a:t>11</a:t>
              </a:r>
              <a:r>
                <a:rPr lang="nl-NL" sz="1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31" name="Rechthoek 30">
            <a:extLst>
              <a:ext uri="{FF2B5EF4-FFF2-40B4-BE49-F238E27FC236}">
                <a16:creationId xmlns:a16="http://schemas.microsoft.com/office/drawing/2014/main" id="{141A9DF3-A243-4C67-A915-8C444F7F8EEF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ABD074C-2B3A-4389-BAFD-91579EE99496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2-methylnonaan</a:t>
            </a:r>
          </a:p>
        </p:txBody>
      </p:sp>
    </p:spTree>
    <p:extLst>
      <p:ext uri="{BB962C8B-B14F-4D97-AF65-F5344CB8AC3E}">
        <p14:creationId xmlns:p14="http://schemas.microsoft.com/office/powerpoint/2010/main" val="17445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1B0905D-5D16-468E-9BEF-71305745D152}"/>
              </a:ext>
            </a:extLst>
          </p:cNvPr>
          <p:cNvGrpSpPr/>
          <p:nvPr/>
        </p:nvGrpSpPr>
        <p:grpSpPr>
          <a:xfrm>
            <a:off x="2229303" y="5897357"/>
            <a:ext cx="4739110" cy="307777"/>
            <a:chOff x="2229303" y="5897357"/>
            <a:chExt cx="4739110" cy="307777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0F0E462-C2E0-475D-A2C8-803469315E69}"/>
                </a:ext>
              </a:extLst>
            </p:cNvPr>
            <p:cNvSpPr/>
            <p:nvPr/>
          </p:nvSpPr>
          <p:spPr>
            <a:xfrm>
              <a:off x="4216922" y="5999089"/>
              <a:ext cx="640800" cy="17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0276329F-9E8B-40E8-A5E4-BE9AEFF0C688}"/>
                </a:ext>
              </a:extLst>
            </p:cNvPr>
            <p:cNvGrpSpPr/>
            <p:nvPr/>
          </p:nvGrpSpPr>
          <p:grpSpPr>
            <a:xfrm>
              <a:off x="2229303" y="5897357"/>
              <a:ext cx="4739110" cy="307777"/>
              <a:chOff x="2196000" y="6120000"/>
              <a:chExt cx="4739110" cy="307777"/>
            </a:xfrm>
          </p:grpSpPr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660FB7-888A-4631-BF18-DCF302700F11}"/>
                  </a:ext>
                </a:extLst>
              </p:cNvPr>
              <p:cNvSpPr txBox="1"/>
              <p:nvPr/>
            </p:nvSpPr>
            <p:spPr>
              <a:xfrm>
                <a:off x="2196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6AA984BE-8B9E-4A9C-8A5B-C82494E78B32}"/>
                  </a:ext>
                </a:extLst>
              </p:cNvPr>
              <p:cNvSpPr txBox="1"/>
              <p:nvPr/>
            </p:nvSpPr>
            <p:spPr>
              <a:xfrm>
                <a:off x="2880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7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A068B37A-A5E0-4A7E-9DEA-97456ABADC71}"/>
                  </a:ext>
                </a:extLst>
              </p:cNvPr>
              <p:cNvSpPr txBox="1"/>
              <p:nvPr/>
            </p:nvSpPr>
            <p:spPr>
              <a:xfrm>
                <a:off x="3564000" y="6120000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4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9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99BD277-4F8F-4CFC-8D62-3C52F0165BA9}"/>
                  </a:ext>
                </a:extLst>
              </p:cNvPr>
              <p:cNvSpPr txBox="1"/>
              <p:nvPr/>
            </p:nvSpPr>
            <p:spPr>
              <a:xfrm>
                <a:off x="6300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17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011376F4-0135-4F3B-AAE4-0B9799C5580B}"/>
                  </a:ext>
                </a:extLst>
              </p:cNvPr>
              <p:cNvSpPr txBox="1"/>
              <p:nvPr/>
            </p:nvSpPr>
            <p:spPr>
              <a:xfrm>
                <a:off x="5616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7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15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5F88306B-042B-41B0-9B37-3F824B145373}"/>
                  </a:ext>
                </a:extLst>
              </p:cNvPr>
              <p:cNvSpPr txBox="1"/>
              <p:nvPr/>
            </p:nvSpPr>
            <p:spPr>
              <a:xfrm>
                <a:off x="4932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13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19C16775-102C-4FA9-A2EF-671D43FE0CBB}"/>
                  </a:ext>
                </a:extLst>
              </p:cNvPr>
              <p:cNvSpPr txBox="1"/>
              <p:nvPr/>
            </p:nvSpPr>
            <p:spPr>
              <a:xfrm>
                <a:off x="4248000" y="6120000"/>
                <a:ext cx="635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FF0000"/>
                    </a:solidFill>
                  </a:rPr>
                  <a:t>C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H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11</a:t>
                </a:r>
                <a:r>
                  <a:rPr lang="nl-NL" sz="1400" b="1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0C75E3D4-29A1-4226-ABAD-9233A17BC111}"/>
              </a:ext>
            </a:extLst>
          </p:cNvPr>
          <p:cNvSpPr txBox="1"/>
          <p:nvPr/>
        </p:nvSpPr>
        <p:spPr>
          <a:xfrm>
            <a:off x="4059238" y="2448000"/>
            <a:ext cx="442673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                                 </a:t>
            </a:r>
            <a:r>
              <a:rPr lang="nl-NL" sz="400" dirty="0"/>
              <a:t>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1C440D-77E8-4A3A-A226-EBCFE867F269}"/>
              </a:ext>
            </a:extLst>
          </p:cNvPr>
          <p:cNvSpPr txBox="1"/>
          <p:nvPr/>
        </p:nvSpPr>
        <p:spPr>
          <a:xfrm>
            <a:off x="4059238" y="3174062"/>
            <a:ext cx="345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Alle fragmentionen die bij de pieken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horen, kunnen ontstaan uit de isomeer</a:t>
            </a:r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2-methylnonaan.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8285F845-C2B3-4CBC-A16A-BA0C1CCDFC40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4D48931-6E42-4891-967B-9D0D63ED355C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2-methylnonaan</a:t>
            </a:r>
          </a:p>
        </p:txBody>
      </p:sp>
    </p:spTree>
    <p:extLst>
      <p:ext uri="{BB962C8B-B14F-4D97-AF65-F5344CB8AC3E}">
        <p14:creationId xmlns:p14="http://schemas.microsoft.com/office/powerpoint/2010/main" val="9378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CD139BB-3D51-482B-939D-2E398ED77933}"/>
              </a:ext>
            </a:extLst>
          </p:cNvPr>
          <p:cNvSpPr txBox="1"/>
          <p:nvPr/>
        </p:nvSpPr>
        <p:spPr>
          <a:xfrm>
            <a:off x="4059238" y="2445882"/>
            <a:ext cx="3862698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</a:t>
            </a:r>
            <a:r>
              <a:rPr lang="nl-NL" sz="400" dirty="0"/>
              <a:t>     </a:t>
            </a:r>
            <a:r>
              <a:rPr lang="nl-NL" sz="1600" dirty="0"/>
              <a:t>I                                                  </a:t>
            </a:r>
            <a:r>
              <a:rPr lang="nl-NL" sz="400" dirty="0"/>
              <a:t>  </a:t>
            </a:r>
            <a:r>
              <a:rPr lang="nl-NL" sz="1600" dirty="0" err="1"/>
              <a:t>I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</a:t>
            </a:r>
            <a:r>
              <a:rPr lang="nl-NL" sz="400" dirty="0"/>
              <a:t>      </a:t>
            </a:r>
            <a:r>
              <a:rPr lang="nl-NL" sz="1600" dirty="0"/>
              <a:t>CH</a:t>
            </a:r>
            <a:r>
              <a:rPr lang="nl-NL" sz="1600" baseline="-25000" dirty="0"/>
              <a:t>3                                                                   </a:t>
            </a:r>
            <a:r>
              <a:rPr lang="nl-NL" sz="400" baseline="-25000" dirty="0"/>
              <a:t>     </a:t>
            </a:r>
            <a:r>
              <a:rPr lang="nl-NL" sz="1600" dirty="0" err="1"/>
              <a:t>CH</a:t>
            </a:r>
            <a:r>
              <a:rPr lang="nl-NL" sz="1600" baseline="-25000" dirty="0" err="1"/>
              <a:t>3</a:t>
            </a:r>
            <a:r>
              <a:rPr lang="nl-NL" sz="1600" dirty="0"/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1F420A0-67AC-4682-A7D7-453D436E7330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51BECDB-7FF9-4EF2-8BA8-01554840ADF8}"/>
              </a:ext>
            </a:extLst>
          </p:cNvPr>
          <p:cNvSpPr txBox="1"/>
          <p:nvPr/>
        </p:nvSpPr>
        <p:spPr>
          <a:xfrm>
            <a:off x="5177509" y="1828121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2,7-dimethyloctaan</a:t>
            </a:r>
          </a:p>
        </p:txBody>
      </p:sp>
    </p:spTree>
    <p:extLst>
      <p:ext uri="{BB962C8B-B14F-4D97-AF65-F5344CB8AC3E}">
        <p14:creationId xmlns:p14="http://schemas.microsoft.com/office/powerpoint/2010/main" val="22127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CD139BB-3D51-482B-939D-2E398ED77933}"/>
              </a:ext>
            </a:extLst>
          </p:cNvPr>
          <p:cNvSpPr txBox="1"/>
          <p:nvPr/>
        </p:nvSpPr>
        <p:spPr>
          <a:xfrm>
            <a:off x="4059238" y="2445882"/>
            <a:ext cx="3862698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</a:t>
            </a:r>
            <a:r>
              <a:rPr lang="nl-NL" sz="400" dirty="0"/>
              <a:t>     </a:t>
            </a:r>
            <a:r>
              <a:rPr lang="nl-NL" sz="1600" dirty="0"/>
              <a:t>I                                                  </a:t>
            </a:r>
            <a:r>
              <a:rPr lang="nl-NL" sz="400" dirty="0"/>
              <a:t>  </a:t>
            </a:r>
            <a:r>
              <a:rPr lang="nl-NL" sz="1600" dirty="0" err="1"/>
              <a:t>I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</a:t>
            </a:r>
            <a:r>
              <a:rPr lang="nl-NL" sz="400" dirty="0"/>
              <a:t>      </a:t>
            </a:r>
            <a:r>
              <a:rPr lang="nl-NL" sz="1600" dirty="0"/>
              <a:t>CH</a:t>
            </a:r>
            <a:r>
              <a:rPr lang="nl-NL" sz="1600" baseline="-25000" dirty="0"/>
              <a:t>3                                                                   </a:t>
            </a:r>
            <a:r>
              <a:rPr lang="nl-NL" sz="400" baseline="-25000" dirty="0"/>
              <a:t>     </a:t>
            </a:r>
            <a:r>
              <a:rPr lang="nl-NL" sz="1600" dirty="0" err="1"/>
              <a:t>CH</a:t>
            </a:r>
            <a:r>
              <a:rPr lang="nl-NL" sz="1600" baseline="-25000" dirty="0" err="1"/>
              <a:t>3</a:t>
            </a:r>
            <a:r>
              <a:rPr lang="nl-NL" sz="1600" dirty="0"/>
              <a:t>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68DEBC6-0AE0-41AD-886B-FF8F62EC3A14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9CBC619-A09A-43F1-AFA0-3F095D989D50}"/>
              </a:ext>
            </a:extLst>
          </p:cNvPr>
          <p:cNvSpPr txBox="1"/>
          <p:nvPr/>
        </p:nvSpPr>
        <p:spPr>
          <a:xfrm>
            <a:off x="5177509" y="1828121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2,7-dimethyloctaan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D716B9E-5890-4C55-BE26-C02362714EA1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CD139BB-3D51-482B-939D-2E398ED77933}"/>
              </a:ext>
            </a:extLst>
          </p:cNvPr>
          <p:cNvSpPr txBox="1"/>
          <p:nvPr/>
        </p:nvSpPr>
        <p:spPr>
          <a:xfrm>
            <a:off x="4059238" y="2445882"/>
            <a:ext cx="3862698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</a:t>
            </a:r>
            <a:r>
              <a:rPr lang="nl-NL" sz="400" dirty="0"/>
              <a:t>     </a:t>
            </a:r>
            <a:r>
              <a:rPr lang="nl-NL" sz="1600" dirty="0"/>
              <a:t>I                                                  </a:t>
            </a:r>
            <a:r>
              <a:rPr lang="nl-NL" sz="400" dirty="0"/>
              <a:t>  </a:t>
            </a:r>
            <a:r>
              <a:rPr lang="nl-NL" sz="1600" dirty="0" err="1"/>
              <a:t>I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</a:t>
            </a:r>
            <a:r>
              <a:rPr lang="nl-NL" sz="400" dirty="0"/>
              <a:t>      </a:t>
            </a:r>
            <a:r>
              <a:rPr lang="nl-NL" sz="1600" dirty="0"/>
              <a:t>CH</a:t>
            </a:r>
            <a:r>
              <a:rPr lang="nl-NL" sz="1600" baseline="-25000" dirty="0"/>
              <a:t>3                                                                   </a:t>
            </a:r>
            <a:r>
              <a:rPr lang="nl-NL" sz="400" baseline="-25000" dirty="0"/>
              <a:t>     </a:t>
            </a:r>
            <a:r>
              <a:rPr lang="nl-NL" sz="1600" dirty="0" err="1"/>
              <a:t>CH</a:t>
            </a:r>
            <a:r>
              <a:rPr lang="nl-NL" sz="1600" baseline="-25000" dirty="0" err="1"/>
              <a:t>3</a:t>
            </a:r>
            <a:r>
              <a:rPr lang="nl-NL" sz="1600" dirty="0"/>
              <a:t>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A229A70-4DDF-4DB3-9C2C-719D794E617E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D4DCF76-625A-4E54-BFDD-E964E56DF4EA}"/>
              </a:ext>
            </a:extLst>
          </p:cNvPr>
          <p:cNvSpPr txBox="1"/>
          <p:nvPr/>
        </p:nvSpPr>
        <p:spPr>
          <a:xfrm>
            <a:off x="5177509" y="1828121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2,7-dimethyloctaan</a:t>
            </a:r>
          </a:p>
        </p:txBody>
      </p:sp>
      <p:sp>
        <p:nvSpPr>
          <p:cNvPr id="28" name="Tekstvak 4">
            <a:extLst>
              <a:ext uri="{FF2B5EF4-FFF2-40B4-BE49-F238E27FC236}">
                <a16:creationId xmlns:a16="http://schemas.microsoft.com/office/drawing/2014/main" id="{E427E6B1-1824-471B-B8BE-AD6850CE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6748344-02B2-4477-A8F4-E934116D17A6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41" name="Kruis 40">
            <a:extLst>
              <a:ext uri="{FF2B5EF4-FFF2-40B4-BE49-F238E27FC236}">
                <a16:creationId xmlns:a16="http://schemas.microsoft.com/office/drawing/2014/main" id="{E0AB4883-21C0-4216-80ED-A7869D877C2D}"/>
              </a:ext>
            </a:extLst>
          </p:cNvPr>
          <p:cNvSpPr/>
          <p:nvPr/>
        </p:nvSpPr>
        <p:spPr>
          <a:xfrm rot="2618940">
            <a:off x="6787496" y="5286861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9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B4B7B1-FE50-4508-9874-9C4269FA566A}"/>
              </a:ext>
            </a:extLst>
          </p:cNvPr>
          <p:cNvCxnSpPr/>
          <p:nvPr/>
        </p:nvCxnSpPr>
        <p:spPr>
          <a:xfrm flipH="1">
            <a:off x="6503987" y="5515200"/>
            <a:ext cx="13081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CD139BB-3D51-482B-939D-2E398ED77933}"/>
              </a:ext>
            </a:extLst>
          </p:cNvPr>
          <p:cNvSpPr txBox="1"/>
          <p:nvPr/>
        </p:nvSpPr>
        <p:spPr>
          <a:xfrm>
            <a:off x="4059238" y="2445882"/>
            <a:ext cx="3862698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</a:t>
            </a:r>
            <a:r>
              <a:rPr lang="nl-NL" sz="400" dirty="0"/>
              <a:t>     </a:t>
            </a:r>
            <a:r>
              <a:rPr lang="nl-NL" sz="1600" dirty="0"/>
              <a:t>I                                                  </a:t>
            </a:r>
            <a:r>
              <a:rPr lang="nl-NL" sz="400" dirty="0"/>
              <a:t>  </a:t>
            </a:r>
            <a:r>
              <a:rPr lang="nl-NL" sz="1600" dirty="0" err="1"/>
              <a:t>I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</a:t>
            </a:r>
            <a:r>
              <a:rPr lang="nl-NL" sz="400" dirty="0"/>
              <a:t>      </a:t>
            </a:r>
            <a:r>
              <a:rPr lang="nl-NL" sz="1600" dirty="0"/>
              <a:t>CH</a:t>
            </a:r>
            <a:r>
              <a:rPr lang="nl-NL" sz="1600" baseline="-25000" dirty="0"/>
              <a:t>3                                                                   </a:t>
            </a:r>
            <a:r>
              <a:rPr lang="nl-NL" sz="400" baseline="-25000" dirty="0"/>
              <a:t>     </a:t>
            </a:r>
            <a:r>
              <a:rPr lang="nl-NL" sz="1600" dirty="0" err="1"/>
              <a:t>CH</a:t>
            </a:r>
            <a:r>
              <a:rPr lang="nl-NL" sz="1600" baseline="-25000" dirty="0" err="1"/>
              <a:t>3</a:t>
            </a:r>
            <a:r>
              <a:rPr lang="nl-NL" sz="1600" dirty="0"/>
              <a:t>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49D157B-49CA-48BD-9327-A087A0167A04}"/>
              </a:ext>
            </a:extLst>
          </p:cNvPr>
          <p:cNvSpPr txBox="1"/>
          <p:nvPr/>
        </p:nvSpPr>
        <p:spPr>
          <a:xfrm>
            <a:off x="5932079" y="5018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CH</a:t>
            </a:r>
            <a:r>
              <a:rPr lang="nl-NL" sz="1400" b="1" baseline="-25000" dirty="0">
                <a:solidFill>
                  <a:schemeClr val="bg1"/>
                </a:solidFill>
              </a:rPr>
              <a:t>2    </a:t>
            </a:r>
            <a:r>
              <a:rPr lang="nl-NL" sz="1400" b="1" baseline="-25000" dirty="0">
                <a:solidFill>
                  <a:srgbClr val="FF0000"/>
                </a:solidFill>
              </a:rPr>
              <a:t>                 </a:t>
            </a:r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2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" name="Kruis 2">
            <a:extLst>
              <a:ext uri="{FF2B5EF4-FFF2-40B4-BE49-F238E27FC236}">
                <a16:creationId xmlns:a16="http://schemas.microsoft.com/office/drawing/2014/main" id="{FE99AB07-084C-40B5-947F-08C040C2CCA8}"/>
              </a:ext>
            </a:extLst>
          </p:cNvPr>
          <p:cNvSpPr/>
          <p:nvPr/>
        </p:nvSpPr>
        <p:spPr>
          <a:xfrm rot="2618940">
            <a:off x="6787496" y="5286861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ADD91AE-A567-4125-B74D-84985439DD6A}"/>
              </a:ext>
            </a:extLst>
          </p:cNvPr>
          <p:cNvSpPr txBox="1"/>
          <p:nvPr/>
        </p:nvSpPr>
        <p:spPr>
          <a:xfrm>
            <a:off x="4049861" y="3175184"/>
            <a:ext cx="3852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Bij deze isomeer kan C</a:t>
            </a:r>
            <a:r>
              <a:rPr lang="nl-NL" sz="1400" baseline="-25000" dirty="0">
                <a:solidFill>
                  <a:srgbClr val="FF0000"/>
                </a:solidFill>
              </a:rPr>
              <a:t>2</a:t>
            </a:r>
            <a:r>
              <a:rPr lang="nl-NL" sz="1400" dirty="0">
                <a:solidFill>
                  <a:srgbClr val="FF0000"/>
                </a:solidFill>
              </a:rPr>
              <a:t>H</a:t>
            </a:r>
            <a:r>
              <a:rPr lang="nl-NL" sz="1400" baseline="-25000" dirty="0">
                <a:solidFill>
                  <a:srgbClr val="FF0000"/>
                </a:solidFill>
              </a:rPr>
              <a:t>5</a:t>
            </a:r>
            <a:r>
              <a:rPr lang="nl-NL" sz="1400" baseline="30000" dirty="0">
                <a:solidFill>
                  <a:srgbClr val="FF0000"/>
                </a:solidFill>
              </a:rPr>
              <a:t> </a:t>
            </a:r>
            <a:r>
              <a:rPr lang="nl-NL" sz="1400" dirty="0">
                <a:solidFill>
                  <a:srgbClr val="FF0000"/>
                </a:solidFill>
              </a:rPr>
              <a:t>niet worden afgesplitst.</a:t>
            </a:r>
          </a:p>
          <a:p>
            <a:r>
              <a:rPr lang="nl-NL" sz="1400" dirty="0">
                <a:solidFill>
                  <a:srgbClr val="FF0000"/>
                </a:solidFill>
              </a:rPr>
              <a:t>De fragmentionen die horen bij de pieken 29 u en</a:t>
            </a:r>
          </a:p>
          <a:p>
            <a:r>
              <a:rPr lang="nl-NL" sz="1400" dirty="0">
                <a:solidFill>
                  <a:srgbClr val="FF0000"/>
                </a:solidFill>
              </a:rPr>
              <a:t>113 u kunnen niet ontstaan.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Dit spectrum kan niet van 2,7-dimethyloctaan zijn.</a:t>
            </a:r>
          </a:p>
          <a:p>
            <a:endParaRPr lang="nl-NL" sz="1600" dirty="0">
              <a:solidFill>
                <a:srgbClr val="FF0000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8881C4-DF03-43CD-9C35-2AD193CF0D1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67349AD-5FB4-4A8D-86CC-5B5D20125A01}"/>
              </a:ext>
            </a:extLst>
          </p:cNvPr>
          <p:cNvSpPr txBox="1"/>
          <p:nvPr/>
        </p:nvSpPr>
        <p:spPr>
          <a:xfrm>
            <a:off x="5177509" y="1828121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2,7-dimethyloctaan</a:t>
            </a:r>
          </a:p>
        </p:txBody>
      </p:sp>
      <p:sp>
        <p:nvSpPr>
          <p:cNvPr id="23" name="Tekstvak 4">
            <a:extLst>
              <a:ext uri="{FF2B5EF4-FFF2-40B4-BE49-F238E27FC236}">
                <a16:creationId xmlns:a16="http://schemas.microsoft.com/office/drawing/2014/main" id="{EEE48450-A384-4AB4-9092-CAE322D2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78" y="5274000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140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koolwaterstof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13B66EE4-F8C6-447A-A487-E35090079E8A}"/>
              </a:ext>
            </a:extLst>
          </p:cNvPr>
          <p:cNvSpPr txBox="1"/>
          <p:nvPr/>
        </p:nvSpPr>
        <p:spPr>
          <a:xfrm>
            <a:off x="4612311" y="1566903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 is de molecuulformule?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33D623C-223E-45E6-A24D-BCBF2D148958}"/>
              </a:ext>
            </a:extLst>
          </p:cNvPr>
          <p:cNvSpPr/>
          <p:nvPr/>
        </p:nvSpPr>
        <p:spPr>
          <a:xfrm>
            <a:off x="5846761" y="5184775"/>
            <a:ext cx="604839" cy="404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7B4C13D3-BFEB-40AB-8ECB-CF3A0ADADC3C}"/>
              </a:ext>
            </a:extLst>
          </p:cNvPr>
          <p:cNvSpPr/>
          <p:nvPr/>
        </p:nvSpPr>
        <p:spPr>
          <a:xfrm>
            <a:off x="5160963" y="5394325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8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8881C4-DF03-43CD-9C35-2AD193CF0D1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C24524-9982-4E71-AEA4-C4966D5F18A3}"/>
              </a:ext>
            </a:extLst>
          </p:cNvPr>
          <p:cNvSpPr txBox="1"/>
          <p:nvPr/>
        </p:nvSpPr>
        <p:spPr>
          <a:xfrm>
            <a:off x="4058341" y="2451276"/>
            <a:ext cx="439794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</a:t>
            </a:r>
            <a:r>
              <a:rPr lang="nl-NL" sz="400" dirty="0"/>
              <a:t>     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61A07E4-B07C-400E-8C91-E85739C34463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5-methylnonaan</a:t>
            </a:r>
          </a:p>
        </p:txBody>
      </p:sp>
    </p:spTree>
    <p:extLst>
      <p:ext uri="{BB962C8B-B14F-4D97-AF65-F5344CB8AC3E}">
        <p14:creationId xmlns:p14="http://schemas.microsoft.com/office/powerpoint/2010/main" val="887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8881C4-DF03-43CD-9C35-2AD193CF0D1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C24524-9982-4E71-AEA4-C4966D5F18A3}"/>
              </a:ext>
            </a:extLst>
          </p:cNvPr>
          <p:cNvSpPr txBox="1"/>
          <p:nvPr/>
        </p:nvSpPr>
        <p:spPr>
          <a:xfrm>
            <a:off x="4058341" y="2451276"/>
            <a:ext cx="439794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</a:t>
            </a:r>
            <a:r>
              <a:rPr lang="nl-NL" sz="400" dirty="0"/>
              <a:t>     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7" name="Tekstvak 4">
            <a:extLst>
              <a:ext uri="{FF2B5EF4-FFF2-40B4-BE49-F238E27FC236}">
                <a16:creationId xmlns:a16="http://schemas.microsoft.com/office/drawing/2014/main" id="{B082172A-BF71-4489-876B-943775D8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312889C1-9C0B-4A33-B9F7-BF77313F356C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16273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FA849239-AE80-4FBC-9E27-5769EFDAA6E8}"/>
              </a:ext>
            </a:extLst>
          </p:cNvPr>
          <p:cNvSpPr/>
          <p:nvPr/>
        </p:nvSpPr>
        <p:spPr>
          <a:xfrm>
            <a:off x="6045402" y="3996000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11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C9BA9AA-779B-4E2F-B370-85E93DC9DE19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5-methylnonaan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A62FFE5-19A4-432C-8564-0A23A44076AE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8881C4-DF03-43CD-9C35-2AD193CF0D1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C24524-9982-4E71-AEA4-C4966D5F18A3}"/>
              </a:ext>
            </a:extLst>
          </p:cNvPr>
          <p:cNvSpPr txBox="1"/>
          <p:nvPr/>
        </p:nvSpPr>
        <p:spPr>
          <a:xfrm>
            <a:off x="4058341" y="2451276"/>
            <a:ext cx="439794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</a:t>
            </a:r>
            <a:r>
              <a:rPr lang="nl-NL" sz="400" dirty="0"/>
              <a:t>     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7" name="Tekstvak 4">
            <a:extLst>
              <a:ext uri="{FF2B5EF4-FFF2-40B4-BE49-F238E27FC236}">
                <a16:creationId xmlns:a16="http://schemas.microsoft.com/office/drawing/2014/main" id="{B082172A-BF71-4489-876B-943775D8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312889C1-9C0B-4A33-B9F7-BF77313F356C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16273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ruis 31">
            <a:extLst>
              <a:ext uri="{FF2B5EF4-FFF2-40B4-BE49-F238E27FC236}">
                <a16:creationId xmlns:a16="http://schemas.microsoft.com/office/drawing/2014/main" id="{E35EAC3F-FE7C-4781-B273-592730E956CF}"/>
              </a:ext>
            </a:extLst>
          </p:cNvPr>
          <p:cNvSpPr/>
          <p:nvPr/>
        </p:nvSpPr>
        <p:spPr>
          <a:xfrm rot="2618940">
            <a:off x="6036035" y="4246032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A5FAE64-5991-4A66-994A-154A2630A630}"/>
              </a:ext>
            </a:extLst>
          </p:cNvPr>
          <p:cNvSpPr/>
          <p:nvPr/>
        </p:nvSpPr>
        <p:spPr>
          <a:xfrm>
            <a:off x="6045402" y="3996000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11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C134D82-E8AD-4169-8781-33190983E19B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5-methylnonaan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3EC44642-EB79-461D-A6C0-17AD17D36FFD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49EA9780-3296-4F70-8642-2CE07BE556DD}"/>
              </a:ext>
            </a:extLst>
          </p:cNvPr>
          <p:cNvSpPr/>
          <p:nvPr/>
        </p:nvSpPr>
        <p:spPr>
          <a:xfrm>
            <a:off x="6042938" y="5353050"/>
            <a:ext cx="215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C24F2-212F-49CA-96FE-B9186F616889}"/>
              </a:ext>
            </a:extLst>
          </p:cNvPr>
          <p:cNvSpPr txBox="1"/>
          <p:nvPr/>
        </p:nvSpPr>
        <p:spPr>
          <a:xfrm>
            <a:off x="2311400" y="4498975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8881C4-DF03-43CD-9C35-2AD193CF0D19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C24524-9982-4E71-AEA4-C4966D5F18A3}"/>
              </a:ext>
            </a:extLst>
          </p:cNvPr>
          <p:cNvSpPr txBox="1"/>
          <p:nvPr/>
        </p:nvSpPr>
        <p:spPr>
          <a:xfrm>
            <a:off x="4058341" y="2451276"/>
            <a:ext cx="4397946" cy="72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  <a:p>
            <a:pPr>
              <a:lnSpc>
                <a:spcPts val="1500"/>
              </a:lnSpc>
            </a:pPr>
            <a:r>
              <a:rPr lang="nl-NL" sz="1600" dirty="0"/>
              <a:t>                                           I</a:t>
            </a:r>
          </a:p>
          <a:p>
            <a:pPr>
              <a:lnSpc>
                <a:spcPts val="1500"/>
              </a:lnSpc>
            </a:pPr>
            <a:r>
              <a:rPr lang="nl-NL" sz="1600" dirty="0"/>
              <a:t>		 </a:t>
            </a:r>
            <a:r>
              <a:rPr lang="nl-NL" sz="400" dirty="0"/>
              <a:t>       </a:t>
            </a:r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 </a:t>
            </a:r>
          </a:p>
        </p:txBody>
      </p:sp>
      <p:sp>
        <p:nvSpPr>
          <p:cNvPr id="27" name="Tekstvak 4">
            <a:extLst>
              <a:ext uri="{FF2B5EF4-FFF2-40B4-BE49-F238E27FC236}">
                <a16:creationId xmlns:a16="http://schemas.microsoft.com/office/drawing/2014/main" id="{B082172A-BF71-4489-876B-943775D8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2" y="4190436"/>
            <a:ext cx="5838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b="1" dirty="0">
                <a:solidFill>
                  <a:srgbClr val="FF0000"/>
                </a:solidFill>
              </a:rPr>
              <a:t>  </a:t>
            </a:r>
            <a:r>
              <a:rPr lang="nl-NL" altLang="nl-NL" sz="1200" b="1" dirty="0">
                <a:solidFill>
                  <a:srgbClr val="0000FF"/>
                </a:solidFill>
              </a:rPr>
              <a:t>-</a:t>
            </a:r>
            <a:r>
              <a:rPr lang="nl-NL" altLang="nl-NL" sz="1100" b="1" dirty="0">
                <a:solidFill>
                  <a:srgbClr val="0000FF"/>
                </a:solidFill>
              </a:rPr>
              <a:t>71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312889C1-9C0B-4A33-B9F7-BF77313F356C}"/>
              </a:ext>
            </a:extLst>
          </p:cNvPr>
          <p:cNvCxnSpPr>
            <a:cxnSpLocks/>
          </p:cNvCxnSpPr>
          <p:nvPr/>
        </p:nvCxnSpPr>
        <p:spPr>
          <a:xfrm flipH="1">
            <a:off x="4511675" y="4466661"/>
            <a:ext cx="3316273" cy="70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C3E80C58-2C8F-439D-B899-7C71CEA2F1EF}"/>
              </a:ext>
            </a:extLst>
          </p:cNvPr>
          <p:cNvSpPr txBox="1"/>
          <p:nvPr/>
        </p:nvSpPr>
        <p:spPr>
          <a:xfrm>
            <a:off x="4058341" y="3099415"/>
            <a:ext cx="390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Bij deze isomeer kan C</a:t>
            </a:r>
            <a:r>
              <a:rPr lang="nl-NL" sz="1400" baseline="-25000" dirty="0">
                <a:solidFill>
                  <a:srgbClr val="FF0000"/>
                </a:solidFill>
              </a:rPr>
              <a:t>5</a:t>
            </a:r>
            <a:r>
              <a:rPr lang="nl-NL" sz="1400" dirty="0">
                <a:solidFill>
                  <a:srgbClr val="FF0000"/>
                </a:solidFill>
              </a:rPr>
              <a:t>H</a:t>
            </a:r>
            <a:r>
              <a:rPr lang="nl-NL" sz="1400" baseline="-25000" dirty="0">
                <a:solidFill>
                  <a:srgbClr val="FF0000"/>
                </a:solidFill>
              </a:rPr>
              <a:t>11</a:t>
            </a:r>
            <a:r>
              <a:rPr lang="nl-NL" sz="1400" baseline="30000" dirty="0">
                <a:solidFill>
                  <a:srgbClr val="FF0000"/>
                </a:solidFill>
              </a:rPr>
              <a:t> </a:t>
            </a:r>
            <a:r>
              <a:rPr lang="nl-NL" sz="1400" dirty="0">
                <a:solidFill>
                  <a:srgbClr val="FF0000"/>
                </a:solidFill>
              </a:rPr>
              <a:t>niet worden afgesplitst.</a:t>
            </a:r>
          </a:p>
          <a:p>
            <a:r>
              <a:rPr lang="nl-NL" sz="1400" dirty="0">
                <a:solidFill>
                  <a:srgbClr val="FF0000"/>
                </a:solidFill>
              </a:rPr>
              <a:t>Het fragmention dat hoort bij de piek van 71 u kan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niet ontstaan.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Dit spectrum kan niet van 5-methylnonaan zijn.</a:t>
            </a:r>
          </a:p>
          <a:p>
            <a:endParaRPr lang="nl-NL" sz="1600" dirty="0">
              <a:solidFill>
                <a:srgbClr val="FF0000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F4169EB-4BBE-4919-9B55-BC6517FD8821}"/>
              </a:ext>
            </a:extLst>
          </p:cNvPr>
          <p:cNvSpPr/>
          <p:nvPr/>
        </p:nvSpPr>
        <p:spPr>
          <a:xfrm>
            <a:off x="6045402" y="3996000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5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11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E8FF64F-3768-449F-9D35-72DE761F607C}"/>
              </a:ext>
            </a:extLst>
          </p:cNvPr>
          <p:cNvSpPr txBox="1"/>
          <p:nvPr/>
        </p:nvSpPr>
        <p:spPr>
          <a:xfrm>
            <a:off x="5177509" y="1828121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5-methylnonaan</a:t>
            </a:r>
          </a:p>
        </p:txBody>
      </p:sp>
      <p:sp>
        <p:nvSpPr>
          <p:cNvPr id="30" name="Kruis 29">
            <a:extLst>
              <a:ext uri="{FF2B5EF4-FFF2-40B4-BE49-F238E27FC236}">
                <a16:creationId xmlns:a16="http://schemas.microsoft.com/office/drawing/2014/main" id="{2EB67D27-F7B6-401D-99FA-CBFCD09528FF}"/>
              </a:ext>
            </a:extLst>
          </p:cNvPr>
          <p:cNvSpPr/>
          <p:nvPr/>
        </p:nvSpPr>
        <p:spPr>
          <a:xfrm rot="2618940">
            <a:off x="6036035" y="4246032"/>
            <a:ext cx="583821" cy="592650"/>
          </a:xfrm>
          <a:prstGeom prst="plus">
            <a:avLst>
              <a:gd name="adj" fmla="val 455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D25FAED-574C-4C54-9BDE-E4D2C2C35D97}"/>
              </a:ext>
            </a:extLst>
          </p:cNvPr>
          <p:cNvCxnSpPr>
            <a:cxnSpLocks/>
          </p:cNvCxnSpPr>
          <p:nvPr/>
        </p:nvCxnSpPr>
        <p:spPr>
          <a:xfrm>
            <a:off x="7855200" y="4466661"/>
            <a:ext cx="0" cy="1029264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pic>
        <p:nvPicPr>
          <p:cNvPr id="3074" name="Picture 2" descr="http://www.chemguide.co.uk/analysis/masspec/padd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5" y="5265119"/>
            <a:ext cx="745573" cy="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478225" y="3184307"/>
            <a:ext cx="2580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01457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pic>
        <p:nvPicPr>
          <p:cNvPr id="3074" name="Picture 2" descr="http://www.chemguide.co.uk/analysis/masspec/padd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5" y="5265119"/>
            <a:ext cx="745573" cy="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478225" y="3184307"/>
            <a:ext cx="2580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2DE2CB5-6EAF-4A0E-94B4-B07DE92C7FAA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 zijn de formules van deeltjes die</a:t>
            </a:r>
          </a:p>
          <a:p>
            <a:r>
              <a:rPr lang="nl-NL" dirty="0">
                <a:solidFill>
                  <a:srgbClr val="FF0000"/>
                </a:solidFill>
              </a:rPr>
              <a:t>horen bij de pieken?</a:t>
            </a:r>
          </a:p>
        </p:txBody>
      </p:sp>
    </p:spTree>
    <p:extLst>
      <p:ext uri="{BB962C8B-B14F-4D97-AF65-F5344CB8AC3E}">
        <p14:creationId xmlns:p14="http://schemas.microsoft.com/office/powerpoint/2010/main" val="31114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pic>
        <p:nvPicPr>
          <p:cNvPr id="3074" name="Picture 2" descr="http://www.chemguide.co.uk/analysis/masspec/padd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5" y="5265119"/>
            <a:ext cx="745573" cy="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478225" y="3184307"/>
            <a:ext cx="2580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2DE2CB5-6EAF-4A0E-94B4-B07DE92C7FAA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5FDFEB4-EE05-4E0F-A94D-8A633614E407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Cl</a:t>
            </a:r>
            <a:r>
              <a:rPr lang="nl-NL" sz="2800" baseline="-25000" dirty="0">
                <a:solidFill>
                  <a:srgbClr val="FF0000"/>
                </a:solidFill>
              </a:rPr>
              <a:t>2</a:t>
            </a:r>
            <a:r>
              <a:rPr lang="nl-NL" sz="28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ABC767C-FA4D-42A3-805C-B2EC1FB33D4F}"/>
              </a:ext>
            </a:extLst>
          </p:cNvPr>
          <p:cNvSpPr txBox="1"/>
          <p:nvPr/>
        </p:nvSpPr>
        <p:spPr>
          <a:xfrm>
            <a:off x="3830169" y="6132369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Cl</a:t>
            </a:r>
            <a:r>
              <a:rPr lang="nl-NL" sz="2800" baseline="30000" dirty="0">
                <a:solidFill>
                  <a:srgbClr val="FF0000"/>
                </a:solidFill>
              </a:rPr>
              <a:t>+</a:t>
            </a:r>
            <a:endParaRPr lang="nl-NL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34902A3-DE83-4DD7-88CB-BC0810914EA3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A8E0AE22-09DE-4674-881C-E7818144BAEC}"/>
              </a:ext>
            </a:extLst>
          </p:cNvPr>
          <p:cNvSpPr txBox="1"/>
          <p:nvPr/>
        </p:nvSpPr>
        <p:spPr>
          <a:xfrm>
            <a:off x="3830169" y="6132369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30000" dirty="0"/>
              <a:t>+</a:t>
            </a:r>
            <a:endParaRPr lang="nl-NL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5926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35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rgbClr val="FF0000"/>
                </a:solidFill>
                <a:latin typeface="Helvetica, Arial"/>
              </a:rPr>
              <a:t>+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5" y="1751342"/>
            <a:ext cx="133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24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37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rgbClr val="FF0000"/>
                </a:solidFill>
                <a:latin typeface="Helvetica, Arial"/>
              </a:rPr>
              <a:t>+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F051A6D-4104-485F-A341-2829C3C95ED0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A42F304D-6843-4197-A858-79651AB0A187}"/>
              </a:ext>
            </a:extLst>
          </p:cNvPr>
          <p:cNvSpPr txBox="1"/>
          <p:nvPr/>
        </p:nvSpPr>
        <p:spPr>
          <a:xfrm>
            <a:off x="3830169" y="6132369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30000" dirty="0"/>
              <a:t>+</a:t>
            </a:r>
            <a:endParaRPr lang="nl-NL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4721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5" y="1751342"/>
            <a:ext cx="133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24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F051A6D-4104-485F-A341-2829C3C95ED0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06BB47E-006B-4021-BB53-562BD0118A21}"/>
              </a:ext>
            </a:extLst>
          </p:cNvPr>
          <p:cNvSpPr/>
          <p:nvPr/>
        </p:nvSpPr>
        <p:spPr>
          <a:xfrm>
            <a:off x="2242196" y="3441697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Binas tabel 25:</a:t>
            </a:r>
          </a:p>
          <a:p>
            <a:r>
              <a:rPr lang="nl-NL" sz="800" dirty="0">
                <a:solidFill>
                  <a:srgbClr val="FF0000"/>
                </a:solidFill>
              </a:rPr>
              <a:t>     </a:t>
            </a:r>
          </a:p>
          <a:p>
            <a:r>
              <a:rPr lang="nl-NL" sz="1600" baseline="30000" dirty="0">
                <a:solidFill>
                  <a:srgbClr val="FF0000"/>
                </a:solidFill>
              </a:rPr>
              <a:t>35</a:t>
            </a:r>
            <a:r>
              <a:rPr lang="nl-NL" sz="1600" dirty="0">
                <a:solidFill>
                  <a:srgbClr val="FF0000"/>
                </a:solidFill>
              </a:rPr>
              <a:t>Cl : </a:t>
            </a:r>
            <a:r>
              <a:rPr lang="nl-NL" sz="1600" baseline="30000" dirty="0">
                <a:solidFill>
                  <a:srgbClr val="FF0000"/>
                </a:solidFill>
              </a:rPr>
              <a:t>37</a:t>
            </a:r>
            <a:r>
              <a:rPr lang="nl-NL" sz="1600" dirty="0">
                <a:solidFill>
                  <a:srgbClr val="FF0000"/>
                </a:solidFill>
              </a:rPr>
              <a:t>Cl = 3 : 1</a:t>
            </a:r>
          </a:p>
        </p:txBody>
      </p:sp>
    </p:spTree>
    <p:extLst>
      <p:ext uri="{BB962C8B-B14F-4D97-AF65-F5344CB8AC3E}">
        <p14:creationId xmlns:p14="http://schemas.microsoft.com/office/powerpoint/2010/main" val="29239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koolwaterstof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CB287AD8-E1EE-4ADF-8C0F-865631C179C7}"/>
              </a:ext>
            </a:extLst>
          </p:cNvPr>
          <p:cNvSpPr/>
          <p:nvPr/>
        </p:nvSpPr>
        <p:spPr>
          <a:xfrm>
            <a:off x="6457360" y="1936235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nl-NL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nl-NL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C473788-AD8E-413E-AC8B-3AE3512EF395}"/>
              </a:ext>
            </a:extLst>
          </p:cNvPr>
          <p:cNvSpPr txBox="1"/>
          <p:nvPr/>
        </p:nvSpPr>
        <p:spPr>
          <a:xfrm>
            <a:off x="4612311" y="1566903"/>
            <a:ext cx="361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is de molecuulformule?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3391C5D-9FA2-46F2-8266-26EF903BD8A4}"/>
              </a:ext>
            </a:extLst>
          </p:cNvPr>
          <p:cNvSpPr/>
          <p:nvPr/>
        </p:nvSpPr>
        <p:spPr>
          <a:xfrm>
            <a:off x="5846761" y="5184775"/>
            <a:ext cx="604839" cy="404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48E40E4A-3E65-4E03-96EB-13E89D979488}"/>
              </a:ext>
            </a:extLst>
          </p:cNvPr>
          <p:cNvSpPr/>
          <p:nvPr/>
        </p:nvSpPr>
        <p:spPr>
          <a:xfrm>
            <a:off x="5160963" y="5394325"/>
            <a:ext cx="640800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D1E371E-6236-476F-B181-8D069F7D645C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5" y="1751342"/>
            <a:ext cx="133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24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F051A6D-4104-485F-A341-2829C3C95ED0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F525F118-6B0B-4B4A-897D-FE2E0A925932}"/>
                  </a:ext>
                </a:extLst>
              </p:cNvPr>
              <p:cNvSpPr/>
              <p:nvPr/>
            </p:nvSpPr>
            <p:spPr>
              <a:xfrm>
                <a:off x="6664038" y="3425453"/>
                <a:ext cx="14366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600" dirty="0">
                    <a:solidFill>
                      <a:srgbClr val="FF0000"/>
                    </a:solidFill>
                  </a:rPr>
                  <a:t>Fragmentatie:</a:t>
                </a:r>
              </a:p>
              <a:p>
                <a:r>
                  <a:rPr lang="nl-NL" sz="800" dirty="0">
                    <a:solidFill>
                      <a:srgbClr val="FF0000"/>
                    </a:solidFill>
                  </a:rPr>
                  <a:t>    </a:t>
                </a:r>
              </a:p>
              <a:p>
                <a:r>
                  <a:rPr lang="nl-NL" sz="1600" dirty="0">
                    <a:solidFill>
                      <a:srgbClr val="FF0000"/>
                    </a:solidFill>
                  </a:rPr>
                  <a:t>Cl</a:t>
                </a:r>
                <a:r>
                  <a:rPr lang="nl-NL" sz="16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nl-NL" sz="1600" baseline="50000" dirty="0">
                    <a:solidFill>
                      <a:srgbClr val="FF0000"/>
                    </a:solidFill>
                  </a:rPr>
                  <a:t>+  </a:t>
                </a:r>
                <a14:m>
                  <m:oMath xmlns:m="http://schemas.openxmlformats.org/officeDocument/2006/math">
                    <m:r>
                      <a:rPr lang="nl-NL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Cl</a:t>
                </a:r>
                <a:r>
                  <a:rPr lang="nl-NL" sz="1600" baseline="5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+  </a:t>
                </a:r>
                <a:r>
                  <a:rPr lang="nl-NL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+   Cl</a:t>
                </a:r>
                <a:endParaRPr lang="nl-NL" sz="1600" baseline="5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F525F118-6B0B-4B4A-897D-FE2E0A925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38" y="3425453"/>
                <a:ext cx="1436612" cy="707886"/>
              </a:xfrm>
              <a:prstGeom prst="rect">
                <a:avLst/>
              </a:prstGeom>
              <a:blipFill>
                <a:blip r:embed="rId5"/>
                <a:stretch>
                  <a:fillRect l="-2119" t="-2586" r="-1695" b="-103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0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5" y="1751342"/>
            <a:ext cx="133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24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35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Cl-</a:t>
            </a:r>
            <a:r>
              <a:rPr lang="en-US" baseline="30000" dirty="0">
                <a:solidFill>
                  <a:schemeClr val="bg1"/>
                </a:solidFill>
                <a:latin typeface="Helvetica, Arial"/>
              </a:rPr>
              <a:t>37</a:t>
            </a:r>
            <a:r>
              <a:rPr lang="en-US" dirty="0">
                <a:solidFill>
                  <a:schemeClr val="bg1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chemeClr val="bg1"/>
                </a:solidFill>
                <a:latin typeface="Helvetica, Arial"/>
              </a:rPr>
              <a:t>+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F051A6D-4104-485F-A341-2829C3C95ED0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7F4AC7B-3947-4DD3-9ED9-1E05C91D9B2C}"/>
              </a:ext>
            </a:extLst>
          </p:cNvPr>
          <p:cNvSpPr txBox="1"/>
          <p:nvPr/>
        </p:nvSpPr>
        <p:spPr>
          <a:xfrm>
            <a:off x="6171945" y="1531526"/>
            <a:ext cx="65755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>
                <a:solidFill>
                  <a:srgbClr val="FF0000"/>
                </a:solidFill>
                <a:latin typeface="Helvetica, Arial"/>
              </a:rPr>
              <a:t>70</a:t>
            </a: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r>
              <a:rPr lang="nl-NL" baseline="30000" dirty="0">
                <a:solidFill>
                  <a:srgbClr val="FF0000"/>
                </a:solidFill>
                <a:latin typeface="Helvetica, Arial"/>
              </a:rPr>
              <a:t>    72</a:t>
            </a: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baseline="30000" dirty="0">
              <a:solidFill>
                <a:srgbClr val="FF0000"/>
              </a:solidFill>
              <a:latin typeface="Helvetica, Arial"/>
            </a:endParaRPr>
          </a:p>
          <a:p>
            <a:endParaRPr lang="nl-NL" sz="1200" baseline="30000" dirty="0">
              <a:solidFill>
                <a:srgbClr val="FF0000"/>
              </a:solidFill>
              <a:latin typeface="Helvetica, Arial"/>
            </a:endParaRPr>
          </a:p>
          <a:p>
            <a:r>
              <a:rPr lang="nl-NL" baseline="30000" dirty="0">
                <a:solidFill>
                  <a:srgbClr val="FF0000"/>
                </a:solidFill>
                <a:latin typeface="Helvetica, Arial"/>
              </a:rPr>
              <a:t>       74</a:t>
            </a:r>
          </a:p>
        </p:txBody>
      </p:sp>
    </p:spTree>
    <p:extLst>
      <p:ext uri="{BB962C8B-B14F-4D97-AF65-F5344CB8AC3E}">
        <p14:creationId xmlns:p14="http://schemas.microsoft.com/office/powerpoint/2010/main" val="33411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4" y="1751342"/>
            <a:ext cx="154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35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-25000" dirty="0">
                <a:solidFill>
                  <a:srgbClr val="FF0000"/>
                </a:solidFill>
                <a:latin typeface="Helvetica, Arial"/>
              </a:rPr>
              <a:t>2</a:t>
            </a:r>
            <a:r>
              <a:rPr lang="en-US" baseline="60000" dirty="0">
                <a:solidFill>
                  <a:srgbClr val="FF0000"/>
                </a:solidFill>
                <a:latin typeface="Helvetica, Arial"/>
              </a:rPr>
              <a:t>+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453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35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37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60000" dirty="0">
                <a:solidFill>
                  <a:srgbClr val="FF0000"/>
                </a:solidFill>
                <a:latin typeface="Helvetica, Arial"/>
              </a:rPr>
              <a:t>+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solidFill>
                  <a:srgbClr val="FF0000"/>
                </a:solidFill>
                <a:latin typeface="Helvetica, Arial"/>
              </a:rPr>
              <a:t>37</a:t>
            </a:r>
            <a:r>
              <a:rPr lang="en-US" dirty="0">
                <a:solidFill>
                  <a:srgbClr val="FF0000"/>
                </a:solidFill>
                <a:latin typeface="Helvetica, Arial"/>
              </a:rPr>
              <a:t>Cl</a:t>
            </a:r>
            <a:r>
              <a:rPr lang="en-US" baseline="-25000" dirty="0">
                <a:solidFill>
                  <a:srgbClr val="FF0000"/>
                </a:solidFill>
                <a:latin typeface="Helvetica, Arial"/>
                <a:cs typeface="Calibri" panose="020F0502020204030204" pitchFamily="34" charset="0"/>
              </a:rPr>
              <a:t>2</a:t>
            </a:r>
            <a:r>
              <a:rPr lang="en-US" baseline="60000" dirty="0">
                <a:solidFill>
                  <a:srgbClr val="FF0000"/>
                </a:solidFill>
                <a:latin typeface="Helvetica, Arial"/>
              </a:rPr>
              <a:t>+</a:t>
            </a:r>
            <a:endParaRPr lang="nl-NL" dirty="0">
              <a:solidFill>
                <a:srgbClr val="FF0000"/>
              </a:solidFill>
              <a:latin typeface="Helvetica, Arial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F051A6D-4104-485F-A341-2829C3C95ED0}"/>
              </a:ext>
            </a:extLst>
          </p:cNvPr>
          <p:cNvSpPr txBox="1"/>
          <p:nvPr/>
        </p:nvSpPr>
        <p:spPr>
          <a:xfrm>
            <a:off x="6236407" y="6146222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Cl</a:t>
            </a:r>
            <a:r>
              <a:rPr lang="nl-NL" sz="2800" baseline="-25000" dirty="0"/>
              <a:t>2</a:t>
            </a:r>
            <a:r>
              <a:rPr lang="nl-NL" sz="2800" baseline="30000" dirty="0"/>
              <a:t>+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B24116E-AC8B-4FB3-A1BE-360C28C0A37B}"/>
              </a:ext>
            </a:extLst>
          </p:cNvPr>
          <p:cNvSpPr txBox="1"/>
          <p:nvPr/>
        </p:nvSpPr>
        <p:spPr>
          <a:xfrm>
            <a:off x="6171945" y="1531526"/>
            <a:ext cx="65755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>
                <a:latin typeface="Helvetica, Arial"/>
              </a:rPr>
              <a:t>70</a:t>
            </a: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r>
              <a:rPr lang="nl-NL" baseline="30000" dirty="0">
                <a:latin typeface="Helvetica, Arial"/>
              </a:rPr>
              <a:t>    72</a:t>
            </a: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baseline="30000" dirty="0">
              <a:latin typeface="Helvetica, Arial"/>
            </a:endParaRPr>
          </a:p>
          <a:p>
            <a:endParaRPr lang="nl-NL" sz="1200" baseline="30000" dirty="0">
              <a:latin typeface="Helvetica, Arial"/>
            </a:endParaRPr>
          </a:p>
          <a:p>
            <a:r>
              <a:rPr lang="nl-NL" baseline="30000" dirty="0">
                <a:latin typeface="Helvetica, Arial"/>
              </a:rPr>
              <a:t>       74</a:t>
            </a:r>
          </a:p>
        </p:txBody>
      </p:sp>
    </p:spTree>
    <p:extLst>
      <p:ext uri="{BB962C8B-B14F-4D97-AF65-F5344CB8AC3E}">
        <p14:creationId xmlns:p14="http://schemas.microsoft.com/office/powerpoint/2010/main" val="24195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>
            <a:extLst>
              <a:ext uri="{FF2B5EF4-FFF2-40B4-BE49-F238E27FC236}">
                <a16:creationId xmlns:a16="http://schemas.microsoft.com/office/drawing/2014/main" id="{67EFC199-057B-4D84-AD84-E7D9D169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649" r="90438"/>
          <a:stretch/>
        </p:blipFill>
        <p:spPr bwMode="auto">
          <a:xfrm>
            <a:off x="972982" y="1452786"/>
            <a:ext cx="640800" cy="4841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C8D6F0D-D884-469C-955D-00A79E02B78B}"/>
              </a:ext>
            </a:extLst>
          </p:cNvPr>
          <p:cNvGrpSpPr/>
          <p:nvPr/>
        </p:nvGrpSpPr>
        <p:grpSpPr>
          <a:xfrm>
            <a:off x="4014136" y="689769"/>
            <a:ext cx="5183187" cy="3960813"/>
            <a:chOff x="2484438" y="1628775"/>
            <a:chExt cx="5183187" cy="396081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3C9D35D-115F-46F7-88DF-FA25682107F3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70E7F-85D2-4BAF-A1A0-4E6A5F4D3D8B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CC4493B-B479-451A-B917-458AA5F83374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8" name="Afbeelding 14">
              <a:extLst>
                <a:ext uri="{FF2B5EF4-FFF2-40B4-BE49-F238E27FC236}">
                  <a16:creationId xmlns:a16="http://schemas.microsoft.com/office/drawing/2014/main" id="{0C09E8F6-4300-4697-A877-EA0B999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Afbeelding 15">
              <a:extLst>
                <a:ext uri="{FF2B5EF4-FFF2-40B4-BE49-F238E27FC236}">
                  <a16:creationId xmlns:a16="http://schemas.microsoft.com/office/drawing/2014/main" id="{5A471F5A-4169-405F-970B-BA25D3F1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7DAA703-EB5A-4040-A1EF-DCE0F8D7D95B}"/>
                </a:ext>
              </a:extLst>
            </p:cNvPr>
            <p:cNvSpPr/>
            <p:nvPr/>
          </p:nvSpPr>
          <p:spPr>
            <a:xfrm>
              <a:off x="5830887" y="5484813"/>
              <a:ext cx="620713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B7E0C1B-C2EE-4146-A571-6401C53410FD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F3CD070-8A19-4D5D-8CE0-137B69E95AF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2CB788B-0CFB-43C1-952B-7FE0AFA17677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72EA011-6FF6-46C5-BCE2-A069A7F8830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2050" name="Picture 2" descr="http://www.chemguide.co.uk/analysis/masspec/cl2overall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-8239" b="16198"/>
          <a:stretch/>
        </p:blipFill>
        <p:spPr bwMode="auto">
          <a:xfrm>
            <a:off x="1483391" y="965675"/>
            <a:ext cx="5709189" cy="4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217578" y="5029163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3733" y="5798923"/>
            <a:ext cx="172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51147" y="1226951"/>
            <a:ext cx="71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052BB5-2B49-4F5F-A0E8-F9E60D9BAF64}"/>
              </a:ext>
            </a:extLst>
          </p:cNvPr>
          <p:cNvSpPr txBox="1"/>
          <p:nvPr/>
        </p:nvSpPr>
        <p:spPr>
          <a:xfrm>
            <a:off x="2572753" y="858911"/>
            <a:ext cx="519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chloor</a:t>
            </a:r>
          </a:p>
        </p:txBody>
      </p:sp>
      <p:pic>
        <p:nvPicPr>
          <p:cNvPr id="38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F9A0AE36-2724-4CEB-BDF1-33625C9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84120" r="2168" b="-10396"/>
          <a:stretch/>
        </p:blipFill>
        <p:spPr bwMode="auto">
          <a:xfrm>
            <a:off x="1346400" y="5631049"/>
            <a:ext cx="5682953" cy="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4A25BB5-5D7F-4D1A-8AC6-CFDA6267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14400" y="1371600"/>
            <a:ext cx="7315200" cy="1257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751AB60C-FCCC-48C4-B5B9-2F1D9EA49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/>
          <a:stretch/>
        </p:blipFill>
        <p:spPr bwMode="auto">
          <a:xfrm>
            <a:off x="8045180" y="1368000"/>
            <a:ext cx="219178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6A4CD633-EEE9-4F1A-B753-B1F6DB1C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8"/>
          <a:stretch/>
        </p:blipFill>
        <p:spPr bwMode="auto">
          <a:xfrm>
            <a:off x="968272" y="5998007"/>
            <a:ext cx="7315200" cy="2964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ED7930-AA2C-4E9D-9F2B-13B97B986B45}"/>
              </a:ext>
            </a:extLst>
          </p:cNvPr>
          <p:cNvCxnSpPr>
            <a:cxnSpLocks/>
          </p:cNvCxnSpPr>
          <p:nvPr/>
        </p:nvCxnSpPr>
        <p:spPr>
          <a:xfrm>
            <a:off x="6895448" y="5616000"/>
            <a:ext cx="1242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>
            <a:extLst>
              <a:ext uri="{FF2B5EF4-FFF2-40B4-BE49-F238E27FC236}">
                <a16:creationId xmlns:a16="http://schemas.microsoft.com/office/drawing/2014/main" id="{BBFCCD72-181D-415F-BC53-6A85EC0F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5"/>
          <a:stretch/>
        </p:blipFill>
        <p:spPr bwMode="auto">
          <a:xfrm>
            <a:off x="914400" y="5970774"/>
            <a:ext cx="7315200" cy="3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2" descr="http://www.chemguide.co.uk/analysis/masspec/cl2overallms.gif">
            <a:extLst>
              <a:ext uri="{FF2B5EF4-FFF2-40B4-BE49-F238E27FC236}">
                <a16:creationId xmlns:a16="http://schemas.microsoft.com/office/drawing/2014/main" id="{8863062F-205C-4573-8E8D-49614308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84119" r="55483" b="11164"/>
          <a:stretch/>
        </p:blipFill>
        <p:spPr bwMode="auto">
          <a:xfrm>
            <a:off x="6626344" y="5630692"/>
            <a:ext cx="1512000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0B88AF90-14D9-4AE2-B85F-5C6C74AC1FEF}"/>
              </a:ext>
            </a:extLst>
          </p:cNvPr>
          <p:cNvSpPr/>
          <p:nvPr/>
        </p:nvSpPr>
        <p:spPr>
          <a:xfrm>
            <a:off x="3908719" y="2420841"/>
            <a:ext cx="775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3C9BA44-6F8F-4488-A0D7-CAF23CCC0240}"/>
              </a:ext>
            </a:extLst>
          </p:cNvPr>
          <p:cNvSpPr/>
          <p:nvPr/>
        </p:nvSpPr>
        <p:spPr>
          <a:xfrm>
            <a:off x="6300304" y="1751342"/>
            <a:ext cx="154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-25000" dirty="0">
                <a:latin typeface="Helvetica, Arial"/>
              </a:rPr>
              <a:t>2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5B39C9E-BE34-43BC-AA20-9884D49876DB}"/>
              </a:ext>
            </a:extLst>
          </p:cNvPr>
          <p:cNvSpPr/>
          <p:nvPr/>
        </p:nvSpPr>
        <p:spPr>
          <a:xfrm>
            <a:off x="6447645" y="3051225"/>
            <a:ext cx="1453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35</a:t>
            </a:r>
            <a:r>
              <a:rPr lang="en-US" dirty="0">
                <a:latin typeface="Helvetica, Arial"/>
              </a:rPr>
              <a:t>Cl</a:t>
            </a:r>
            <a:r>
              <a:rPr lang="en-US" baseline="30000" dirty="0">
                <a:latin typeface="Helvetica, Arial"/>
              </a:rPr>
              <a:t>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159241-A648-443C-9125-A3099C07C35E}"/>
              </a:ext>
            </a:extLst>
          </p:cNvPr>
          <p:cNvSpPr/>
          <p:nvPr/>
        </p:nvSpPr>
        <p:spPr>
          <a:xfrm>
            <a:off x="6580506" y="5115112"/>
            <a:ext cx="13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, Arial"/>
              </a:rPr>
              <a:t> </a:t>
            </a:r>
            <a:r>
              <a:rPr lang="en-US" baseline="30000" dirty="0">
                <a:latin typeface="Helvetica, Arial"/>
              </a:rPr>
              <a:t>37</a:t>
            </a:r>
            <a:r>
              <a:rPr lang="en-US" dirty="0">
                <a:latin typeface="Helvetica, Arial"/>
              </a:rPr>
              <a:t>Cl</a:t>
            </a:r>
            <a:r>
              <a:rPr lang="en-US" baseline="-25000" dirty="0">
                <a:latin typeface="Helvetica, Arial"/>
              </a:rPr>
              <a:t>2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07D33B5-5C47-4AF0-86A7-336AFB841CDD}"/>
              </a:ext>
            </a:extLst>
          </p:cNvPr>
          <p:cNvSpPr/>
          <p:nvPr/>
        </p:nvSpPr>
        <p:spPr>
          <a:xfrm>
            <a:off x="4090347" y="454355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, Arial"/>
              </a:rPr>
              <a:t> 37</a:t>
            </a:r>
            <a:r>
              <a:rPr lang="en-US" dirty="0">
                <a:latin typeface="Helvetica, Arial"/>
              </a:rPr>
              <a:t>Cl</a:t>
            </a:r>
            <a:r>
              <a:rPr lang="en-US" baseline="60000" dirty="0">
                <a:latin typeface="Helvetica, Arial"/>
              </a:rPr>
              <a:t>+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8E43E8A-3723-4C63-B4E6-2DFC37A8D018}"/>
              </a:ext>
            </a:extLst>
          </p:cNvPr>
          <p:cNvSpPr txBox="1"/>
          <p:nvPr/>
        </p:nvSpPr>
        <p:spPr>
          <a:xfrm>
            <a:off x="1773069" y="1531526"/>
            <a:ext cx="363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zijn de formules van deeltjes die</a:t>
            </a:r>
          </a:p>
          <a:p>
            <a:r>
              <a:rPr lang="nl-NL" dirty="0"/>
              <a:t>horen bij de pieken?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959EB97-777F-40DA-B5B8-8C34DB06E6E5}"/>
              </a:ext>
            </a:extLst>
          </p:cNvPr>
          <p:cNvSpPr/>
          <p:nvPr/>
        </p:nvSpPr>
        <p:spPr>
          <a:xfrm>
            <a:off x="3398686" y="3664328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3 : 1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0E345863-2878-4634-85F6-D8273773516B}"/>
              </a:ext>
            </a:extLst>
          </p:cNvPr>
          <p:cNvSpPr/>
          <p:nvPr/>
        </p:nvSpPr>
        <p:spPr>
          <a:xfrm>
            <a:off x="5529256" y="3685734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9 : 6 : 1</a:t>
            </a:r>
          </a:p>
        </p:txBody>
      </p:sp>
    </p:spTree>
    <p:extLst>
      <p:ext uri="{BB962C8B-B14F-4D97-AF65-F5344CB8AC3E}">
        <p14:creationId xmlns:p14="http://schemas.microsoft.com/office/powerpoint/2010/main" val="3014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CFAC78A-092F-4C76-AA86-29C15293EA08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4A01EA9-C6C5-4E0C-B344-C48069095A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171F1C2-7BAE-455E-95EC-A0F930E04BB4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41741386"/>
      </p:ext>
    </p:extLst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49A8197-596F-43B9-A476-CAC01990E8AD}"/>
              </a:ext>
            </a:extLst>
          </p:cNvPr>
          <p:cNvSpPr txBox="1"/>
          <p:nvPr/>
        </p:nvSpPr>
        <p:spPr>
          <a:xfrm>
            <a:off x="5265870" y="1663106"/>
            <a:ext cx="261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 chlooralkaan?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6578BBF-96C9-4DFF-96A7-571B603F1A5C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F1AAF06F-172D-4340-82FC-BB532FC28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B345433-0E5D-4ABC-B926-0564D064A7AD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287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AFA488B8-3A32-4D97-965D-87C158ACBA39}"/>
              </a:ext>
            </a:extLst>
          </p:cNvPr>
          <p:cNvSpPr/>
          <p:nvPr/>
        </p:nvSpPr>
        <p:spPr>
          <a:xfrm>
            <a:off x="7298100" y="4955531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E95A890-125B-48C6-80CD-86C700A1A6C3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1B035356-24FB-4E91-9594-C433CDD33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67E8E7D-40D4-49DF-B28C-1B4ED151AC03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995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AFA488B8-3A32-4D97-965D-87C158ACBA39}"/>
              </a:ext>
            </a:extLst>
          </p:cNvPr>
          <p:cNvSpPr/>
          <p:nvPr/>
        </p:nvSpPr>
        <p:spPr>
          <a:xfrm>
            <a:off x="7298100" y="4955531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C2C8B1F-D07F-4108-BC44-ADCBDB732F53}"/>
              </a:ext>
            </a:extLst>
          </p:cNvPr>
          <p:cNvSpPr txBox="1"/>
          <p:nvPr/>
        </p:nvSpPr>
        <p:spPr>
          <a:xfrm>
            <a:off x="6426000" y="4329797"/>
            <a:ext cx="1738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molecuulion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92811277-4466-49F2-9597-12E773286E14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303FE228-BE39-4CA0-BAD0-D5569ECA2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820F40-02FB-4308-A797-DA84E8E16FA1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156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375600D3-9608-4337-8ECE-9B9E9A5281D1}"/>
              </a:ext>
            </a:extLst>
          </p:cNvPr>
          <p:cNvSpPr txBox="1"/>
          <p:nvPr/>
        </p:nvSpPr>
        <p:spPr>
          <a:xfrm>
            <a:off x="6426000" y="4329797"/>
            <a:ext cx="23664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molecuulion bevat </a:t>
            </a:r>
          </a:p>
          <a:p>
            <a:r>
              <a:rPr lang="nl-NL" dirty="0">
                <a:solidFill>
                  <a:srgbClr val="FF0000"/>
                </a:solidFill>
              </a:rPr>
              <a:t>één atoom </a:t>
            </a:r>
            <a:r>
              <a:rPr lang="nl-NL" baseline="30000" dirty="0">
                <a:solidFill>
                  <a:srgbClr val="FF0000"/>
                </a:solidFill>
              </a:rPr>
              <a:t>35</a:t>
            </a:r>
            <a:r>
              <a:rPr lang="nl-NL" dirty="0">
                <a:solidFill>
                  <a:srgbClr val="FF0000"/>
                </a:solidFill>
              </a:rPr>
              <a:t>Cl of </a:t>
            </a:r>
            <a:r>
              <a:rPr lang="nl-NL" baseline="30000" dirty="0">
                <a:solidFill>
                  <a:srgbClr val="FF0000"/>
                </a:solidFill>
              </a:rPr>
              <a:t>37</a:t>
            </a:r>
            <a:r>
              <a:rPr lang="nl-NL" dirty="0">
                <a:solidFill>
                  <a:srgbClr val="FF0000"/>
                </a:solidFill>
              </a:rPr>
              <a:t>Cl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FA488B8-3A32-4D97-965D-87C158ACBA39}"/>
              </a:ext>
            </a:extLst>
          </p:cNvPr>
          <p:cNvSpPr/>
          <p:nvPr/>
        </p:nvSpPr>
        <p:spPr>
          <a:xfrm>
            <a:off x="7298100" y="4955531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1C9A025-CBCA-4432-912B-D19E9326C69A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47BA4240-4C28-48F9-AC47-8EB61D63E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54EAB3F-8B63-4103-8FDE-EEBF80D133B3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992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14D0FB-8EC2-44DF-B55D-EBACE8342A9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375600D3-9608-4337-8ECE-9B9E9A5281D1}"/>
              </a:ext>
            </a:extLst>
          </p:cNvPr>
          <p:cNvSpPr txBox="1"/>
          <p:nvPr/>
        </p:nvSpPr>
        <p:spPr>
          <a:xfrm>
            <a:off x="6426000" y="4329797"/>
            <a:ext cx="23664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molecuulion bevat </a:t>
            </a:r>
          </a:p>
          <a:p>
            <a:r>
              <a:rPr lang="nl-NL" dirty="0">
                <a:solidFill>
                  <a:srgbClr val="FF0000"/>
                </a:solidFill>
              </a:rPr>
              <a:t>één atoom </a:t>
            </a:r>
            <a:r>
              <a:rPr lang="nl-NL" baseline="30000" dirty="0">
                <a:solidFill>
                  <a:srgbClr val="FF0000"/>
                </a:solidFill>
              </a:rPr>
              <a:t>35</a:t>
            </a:r>
            <a:r>
              <a:rPr lang="nl-NL" dirty="0">
                <a:solidFill>
                  <a:srgbClr val="FF0000"/>
                </a:solidFill>
              </a:rPr>
              <a:t>Cl of </a:t>
            </a:r>
            <a:r>
              <a:rPr lang="nl-NL" baseline="30000" dirty="0">
                <a:solidFill>
                  <a:srgbClr val="FF0000"/>
                </a:solidFill>
              </a:rPr>
              <a:t>37</a:t>
            </a:r>
            <a:r>
              <a:rPr lang="nl-NL" dirty="0">
                <a:solidFill>
                  <a:srgbClr val="FF0000"/>
                </a:solidFill>
              </a:rPr>
              <a:t>Cl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FA488B8-3A32-4D97-965D-87C158ACBA39}"/>
              </a:ext>
            </a:extLst>
          </p:cNvPr>
          <p:cNvSpPr/>
          <p:nvPr/>
        </p:nvSpPr>
        <p:spPr>
          <a:xfrm>
            <a:off x="7298100" y="4955531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465ADEE-044E-47CA-BA71-3F6129381ABD}"/>
              </a:ext>
            </a:extLst>
          </p:cNvPr>
          <p:cNvSpPr/>
          <p:nvPr/>
        </p:nvSpPr>
        <p:spPr>
          <a:xfrm>
            <a:off x="8252186" y="5151121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aseline="30000" dirty="0">
                <a:solidFill>
                  <a:srgbClr val="FF0000"/>
                </a:solidFill>
              </a:rPr>
              <a:t>35</a:t>
            </a:r>
            <a:r>
              <a:rPr lang="nl-NL" sz="1400" dirty="0">
                <a:solidFill>
                  <a:srgbClr val="FF0000"/>
                </a:solidFill>
              </a:rPr>
              <a:t>Cl : </a:t>
            </a:r>
            <a:r>
              <a:rPr lang="nl-NL" sz="1400" baseline="30000" dirty="0">
                <a:solidFill>
                  <a:srgbClr val="FF0000"/>
                </a:solidFill>
              </a:rPr>
              <a:t>37</a:t>
            </a:r>
            <a:r>
              <a:rPr lang="nl-NL" sz="1400" dirty="0">
                <a:solidFill>
                  <a:srgbClr val="FF0000"/>
                </a:solidFill>
              </a:rPr>
              <a:t>Cl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    </a:t>
            </a:r>
            <a:r>
              <a:rPr lang="nl-NL" sz="400" dirty="0">
                <a:solidFill>
                  <a:srgbClr val="FF0000"/>
                </a:solidFill>
              </a:rPr>
              <a:t> </a:t>
            </a:r>
            <a:r>
              <a:rPr lang="nl-NL" sz="1400" dirty="0">
                <a:solidFill>
                  <a:srgbClr val="FF0000"/>
                </a:solidFill>
              </a:rPr>
              <a:t>3 : 1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265C374-BD57-40BD-AA7E-A90EADB4B05A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6B795943-75E2-4907-94D5-B0E1FCBA2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B9B8551-31D9-4833-9DB2-90CFA454C3E1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157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46761" y="5184775"/>
              <a:ext cx="604839" cy="40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C473788-AD8E-413E-AC8B-3AE3512EF395}"/>
              </a:ext>
            </a:extLst>
          </p:cNvPr>
          <p:cNvSpPr txBox="1"/>
          <p:nvPr/>
        </p:nvSpPr>
        <p:spPr>
          <a:xfrm>
            <a:off x="4612311" y="1566903"/>
            <a:ext cx="3617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 is de molecuulformule?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Er bestaan 25 isomeren van C</a:t>
            </a:r>
            <a:r>
              <a:rPr lang="nl-NL" baseline="-25000" dirty="0">
                <a:solidFill>
                  <a:srgbClr val="FF0000"/>
                </a:solidFill>
              </a:rPr>
              <a:t>10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22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55B27BD-031C-4619-850A-CA16B0630E40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AA68790-30C0-4C86-BBBA-2257A1652C3C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9AC77D-3408-4EB5-B7F7-7886AF39B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924698F-FBA7-4BCE-8124-FFA26360759C}"/>
                </a:ext>
              </a:extLst>
            </p:cNvPr>
            <p:cNvSpPr/>
            <p:nvPr/>
          </p:nvSpPr>
          <p:spPr>
            <a:xfrm>
              <a:off x="4625510" y="1708990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0BFE24A-812A-44F1-B4D8-EB01E35BB2C9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56157F7-93F8-476D-8DCB-453D3459250A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B9C6972-B866-40C2-B9B6-373E9D29FA8C}"/>
                </a:ext>
              </a:extLst>
            </p:cNvPr>
            <p:cNvSpPr/>
            <p:nvPr/>
          </p:nvSpPr>
          <p:spPr>
            <a:xfrm>
              <a:off x="2997212" y="3885857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E81E2AAA-2A21-434F-8424-7D59E62C93DC}"/>
                </a:ext>
              </a:extLst>
            </p:cNvPr>
            <p:cNvCxnSpPr/>
            <p:nvPr/>
          </p:nvCxnSpPr>
          <p:spPr>
            <a:xfrm flipH="1" flipV="1">
              <a:off x="6493079" y="5587068"/>
              <a:ext cx="1356573" cy="2561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06072188-97BE-43B6-82FC-2210D1101AFE}"/>
                </a:ext>
              </a:extLst>
            </p:cNvPr>
            <p:cNvSpPr txBox="1"/>
            <p:nvPr/>
          </p:nvSpPr>
          <p:spPr>
            <a:xfrm>
              <a:off x="6840000" y="5374157"/>
              <a:ext cx="6627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-15</a:t>
              </a:r>
            </a:p>
          </p:txBody>
        </p:sp>
        <p:sp>
          <p:nvSpPr>
            <p:cNvPr id="10" name="Tekstvak 8">
              <a:extLst>
                <a:ext uri="{FF2B5EF4-FFF2-40B4-BE49-F238E27FC236}">
                  <a16:creationId xmlns:a16="http://schemas.microsoft.com/office/drawing/2014/main" id="{0AEABD5C-F461-47D1-AC82-A33195EA0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000" y="5057866"/>
              <a:ext cx="969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b="1" dirty="0">
                  <a:solidFill>
                    <a:srgbClr val="FF0000"/>
                  </a:solidFill>
                  <a:latin typeface="+mn-lt"/>
                </a:rPr>
                <a:t>   </a:t>
              </a:r>
              <a:endParaRPr lang="nl-NL" altLang="nl-NL" sz="1800" b="1" baseline="300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E093CE4F-CC9A-4998-A20C-E2D7257F110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5E4E864-7C70-4EEF-B1E0-A1786E782DB9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7AD39E15-12FE-416C-8E42-61D91A126D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1551AE9-EE10-483B-900F-98ACE398B3A7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300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AA68790-30C0-4C86-BBBA-2257A1652C3C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9AC77D-3408-4EB5-B7F7-7886AF39B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924698F-FBA7-4BCE-8124-FFA26360759C}"/>
                </a:ext>
              </a:extLst>
            </p:cNvPr>
            <p:cNvSpPr/>
            <p:nvPr/>
          </p:nvSpPr>
          <p:spPr>
            <a:xfrm>
              <a:off x="4625510" y="1708990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0BFE24A-812A-44F1-B4D8-EB01E35BB2C9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56157F7-93F8-476D-8DCB-453D3459250A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B9C6972-B866-40C2-B9B6-373E9D29FA8C}"/>
                </a:ext>
              </a:extLst>
            </p:cNvPr>
            <p:cNvSpPr/>
            <p:nvPr/>
          </p:nvSpPr>
          <p:spPr>
            <a:xfrm>
              <a:off x="2997212" y="3885857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E81E2AAA-2A21-434F-8424-7D59E62C93DC}"/>
                </a:ext>
              </a:extLst>
            </p:cNvPr>
            <p:cNvCxnSpPr/>
            <p:nvPr/>
          </p:nvCxnSpPr>
          <p:spPr>
            <a:xfrm flipH="1" flipV="1">
              <a:off x="6493079" y="5587068"/>
              <a:ext cx="1356573" cy="2561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06072188-97BE-43B6-82FC-2210D1101AFE}"/>
                </a:ext>
              </a:extLst>
            </p:cNvPr>
            <p:cNvSpPr txBox="1"/>
            <p:nvPr/>
          </p:nvSpPr>
          <p:spPr>
            <a:xfrm>
              <a:off x="6840000" y="5374157"/>
              <a:ext cx="6627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-15</a:t>
              </a:r>
            </a:p>
          </p:txBody>
        </p:sp>
        <p:sp>
          <p:nvSpPr>
            <p:cNvPr id="10" name="Tekstvak 8">
              <a:extLst>
                <a:ext uri="{FF2B5EF4-FFF2-40B4-BE49-F238E27FC236}">
                  <a16:creationId xmlns:a16="http://schemas.microsoft.com/office/drawing/2014/main" id="{0AEABD5C-F461-47D1-AC82-A33195EA0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712" y="4493319"/>
              <a:ext cx="5872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b="1" dirty="0">
                  <a:solidFill>
                    <a:srgbClr val="FF0000"/>
                  </a:solidFill>
                  <a:latin typeface="+mn-lt"/>
                </a:rPr>
                <a:t>CH</a:t>
              </a:r>
              <a:r>
                <a:rPr lang="nl-NL" altLang="nl-NL" sz="1800" b="1" baseline="-25000" dirty="0">
                  <a:solidFill>
                    <a:srgbClr val="FF0000"/>
                  </a:solidFill>
                  <a:latin typeface="+mn-lt"/>
                </a:rPr>
                <a:t>3</a:t>
              </a:r>
              <a:endParaRPr lang="nl-NL" altLang="nl-NL" sz="1800" b="1" baseline="300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FACED311-EB89-4D53-A40B-9B02C210CB1B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E276211A-D418-4945-9375-AF00811EB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0E0EFAC-A078-4956-85C6-613CE620CA80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154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E76B1B76-1B9E-484D-B97C-DB9C84C220C3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BCD446A-C868-41A0-AD89-FE59B20EC0DB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AE9B6B74-9AAC-4D28-932D-72E5A24020C1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A4E3C67E-C50B-4B91-8CD6-A6421BC1E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B394D90-8CC0-4B2C-9EF1-F79A7480E952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364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F93FC5-AF00-4670-9997-AF77AEE4A37C}"/>
                </a:ext>
              </a:extLst>
            </p:cNvPr>
            <p:cNvSpPr txBox="1"/>
            <p:nvPr/>
          </p:nvSpPr>
          <p:spPr>
            <a:xfrm>
              <a:off x="5904573" y="4125018"/>
              <a:ext cx="119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baseline="30000" dirty="0">
                  <a:solidFill>
                    <a:srgbClr val="FF0000"/>
                  </a:solidFill>
                </a:rPr>
                <a:t>35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46A9E6A-8DC8-43E2-B634-BD0A0F57E568}"/>
                </a:ext>
              </a:extLst>
            </p:cNvPr>
            <p:cNvSpPr txBox="1"/>
            <p:nvPr/>
          </p:nvSpPr>
          <p:spPr>
            <a:xfrm>
              <a:off x="5153243" y="5087378"/>
              <a:ext cx="12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  </a:t>
              </a:r>
              <a:r>
                <a:rPr lang="nl-NL" b="1" baseline="30000" dirty="0">
                  <a:solidFill>
                    <a:srgbClr val="FF0000"/>
                  </a:solidFill>
                </a:rPr>
                <a:t>37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0006CAD7-1B0A-4549-BF30-5CACA7B9485E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E49EB72-70F9-4D9D-9EFD-1524EB335A03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7D04CD6D-14CE-4DD3-9C42-BE6F3C0543F4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F3AE16CB-DF91-4ABE-B950-C6BB8BCD64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835EB86-BDBA-436B-BC08-10F51CDE4A03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545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F93FC5-AF00-4670-9997-AF77AEE4A37C}"/>
                </a:ext>
              </a:extLst>
            </p:cNvPr>
            <p:cNvSpPr txBox="1"/>
            <p:nvPr/>
          </p:nvSpPr>
          <p:spPr>
            <a:xfrm>
              <a:off x="5904573" y="4125018"/>
              <a:ext cx="119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baseline="30000" dirty="0">
                  <a:solidFill>
                    <a:srgbClr val="FF0000"/>
                  </a:solidFill>
                </a:rPr>
                <a:t>35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46A9E6A-8DC8-43E2-B634-BD0A0F57E568}"/>
                </a:ext>
              </a:extLst>
            </p:cNvPr>
            <p:cNvSpPr txBox="1"/>
            <p:nvPr/>
          </p:nvSpPr>
          <p:spPr>
            <a:xfrm>
              <a:off x="5153243" y="5087378"/>
              <a:ext cx="12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  </a:t>
              </a:r>
              <a:r>
                <a:rPr lang="nl-NL" b="1" baseline="30000" dirty="0">
                  <a:solidFill>
                    <a:srgbClr val="FF0000"/>
                  </a:solidFill>
                </a:rPr>
                <a:t>37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kstvak 8">
            <a:extLst>
              <a:ext uri="{FF2B5EF4-FFF2-40B4-BE49-F238E27FC236}">
                <a16:creationId xmlns:a16="http://schemas.microsoft.com/office/drawing/2014/main" id="{2E2A37F2-E9E2-4087-8B0A-2F4487F4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986" y="1976439"/>
            <a:ext cx="1042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7</a:t>
            </a:r>
            <a:r>
              <a:rPr lang="nl-NL" altLang="nl-NL" sz="1800" b="1" baseline="600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A96C491-F198-4D02-902D-1223EF8154D7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0F83996-640E-46E9-B030-B7741B633613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52591933-5757-46A2-BB5F-770B5780E05D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BEC8D971-B991-4DF3-B69F-B134A0E58C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8F38E97-ADCD-4FD1-8CA9-AC1FCE98031F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907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8">
            <a:extLst>
              <a:ext uri="{FF2B5EF4-FFF2-40B4-BE49-F238E27FC236}">
                <a16:creationId xmlns:a16="http://schemas.microsoft.com/office/drawing/2014/main" id="{CC7C1BAD-098F-4764-84F3-B4EDBD370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986" y="1976439"/>
            <a:ext cx="1042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7</a:t>
            </a:r>
            <a:r>
              <a:rPr lang="nl-NL" altLang="nl-NL" sz="1800" b="1" baseline="600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sp>
        <p:nvSpPr>
          <p:cNvPr id="14" name="Tekstvak 8">
            <a:extLst>
              <a:ext uri="{FF2B5EF4-FFF2-40B4-BE49-F238E27FC236}">
                <a16:creationId xmlns:a16="http://schemas.microsoft.com/office/drawing/2014/main" id="{71AB90D8-7C49-44DB-B9C6-55FD4243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214" y="4783266"/>
            <a:ext cx="105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7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Cl</a:t>
            </a:r>
            <a:r>
              <a:rPr lang="nl-NL" altLang="nl-NL" sz="1800" b="1" baseline="600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2FCFFB-8CC8-4DD0-A47C-6446A1068B0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75B3A68-206D-47D7-A2EF-C7F080C51791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1FB4FE30-C81F-4663-8972-A6532440F0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B8BBCEE-782B-4839-BF3C-D24908FD4CDA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453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ekstvak 8">
            <a:extLst>
              <a:ext uri="{FF2B5EF4-FFF2-40B4-BE49-F238E27FC236}">
                <a16:creationId xmlns:a16="http://schemas.microsoft.com/office/drawing/2014/main" id="{71AB90D8-7C49-44DB-B9C6-55FD4243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214" y="4783266"/>
            <a:ext cx="105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7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Cl</a:t>
            </a:r>
            <a:r>
              <a:rPr lang="nl-NL" altLang="nl-NL" sz="1800" b="1" baseline="600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2FCFFB-8CC8-4DD0-A47C-6446A1068B0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6BF507D-939E-4F38-97B9-4A9A03E64522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0A762FF7-9CB8-4A0B-A473-F300017F86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356C63F-D132-49E8-A414-5C35F249EE43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95D5A841-6892-436A-870D-C5D64AB5DAC3}"/>
              </a:ext>
            </a:extLst>
          </p:cNvPr>
          <p:cNvSpPr txBox="1"/>
          <p:nvPr/>
        </p:nvSpPr>
        <p:spPr>
          <a:xfrm>
            <a:off x="5154788" y="2755087"/>
            <a:ext cx="214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Het is chloorpropaan</a:t>
            </a:r>
          </a:p>
        </p:txBody>
      </p:sp>
    </p:spTree>
    <p:extLst>
      <p:ext uri="{BB962C8B-B14F-4D97-AF65-F5344CB8AC3E}">
        <p14:creationId xmlns:p14="http://schemas.microsoft.com/office/powerpoint/2010/main" val="29416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60900" y="170626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792FCFFB-8CC8-4DD0-A47C-6446A1068B04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7DB514-6709-453B-B2D5-45467EAF2F9D}"/>
              </a:ext>
            </a:extLst>
          </p:cNvPr>
          <p:cNvSpPr txBox="1"/>
          <p:nvPr/>
        </p:nvSpPr>
        <p:spPr>
          <a:xfrm>
            <a:off x="5508000" y="2754000"/>
            <a:ext cx="214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 chloorpropaan</a:t>
            </a:r>
          </a:p>
          <a:p>
            <a:r>
              <a:rPr lang="nl-NL" dirty="0">
                <a:solidFill>
                  <a:srgbClr val="FF0000"/>
                </a:solidFill>
              </a:rPr>
              <a:t>of</a:t>
            </a: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A1C6430-D162-4533-88B5-3EB447BCF6C9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8E1E2BBF-E15D-4D46-A9C0-B45E79762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0D55A6D-DFFF-4A21-AD8C-0012669C6E10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8">
            <a:extLst>
              <a:ext uri="{FF2B5EF4-FFF2-40B4-BE49-F238E27FC236}">
                <a16:creationId xmlns:a16="http://schemas.microsoft.com/office/drawing/2014/main" id="{1E27AEA0-3F89-4ABD-96C7-747621B38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214" y="4783266"/>
            <a:ext cx="105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7</a:t>
            </a: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Cl</a:t>
            </a:r>
            <a:r>
              <a:rPr lang="nl-NL" altLang="nl-NL" sz="1800" b="1" baseline="600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97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FBDFBD-511C-4065-8828-176A190C0E3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185F14F-0D6E-45FC-9B41-86CF91006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A1E2BA2-DBA2-4BCA-8541-42653088C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897E82A8-03C0-49BA-9598-9647C5EA2E12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47DD92C6-E3F3-47ED-8D80-B94CFFDC2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24A1324-BD9E-44DC-A36E-5F848CD04C7A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21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573C85A-B193-4A25-86B9-35B29C9C2038}"/>
              </a:ext>
            </a:extLst>
          </p:cNvPr>
          <p:cNvCxnSpPr/>
          <p:nvPr/>
        </p:nvCxnSpPr>
        <p:spPr>
          <a:xfrm flipH="1" flipV="1">
            <a:off x="6493079" y="5587068"/>
            <a:ext cx="1356573" cy="2561"/>
          </a:xfrm>
          <a:prstGeom prst="straightConnector1">
            <a:avLst/>
          </a:prstGeom>
          <a:ln w="15240">
            <a:solidFill>
              <a:srgbClr val="322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EC0B257-23E9-4F3C-A29A-F1C926DB7A92}"/>
              </a:ext>
            </a:extLst>
          </p:cNvPr>
          <p:cNvSpPr txBox="1"/>
          <p:nvPr/>
        </p:nvSpPr>
        <p:spPr>
          <a:xfrm>
            <a:off x="6840000" y="5374157"/>
            <a:ext cx="66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rgbClr val="3228FC"/>
                </a:solidFill>
              </a:rPr>
              <a:t>-15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D2309A2-43DA-4BC5-826E-CC8B1D7664E4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C776ABF9-9B78-4202-BF08-5FD4F639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1E8EB3B-9401-4CA7-9128-F3B496A64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288AFF21-DDA8-43A7-B1A9-DC3A12AD1542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00470820-1A69-4E24-8A4A-50153410AE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8082D21-2330-44B0-A815-10ECF7505648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774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46761" y="5184775"/>
              <a:ext cx="604839" cy="40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0963" y="5394325"/>
              <a:ext cx="6408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C473788-AD8E-413E-AC8B-3AE3512EF395}"/>
              </a:ext>
            </a:extLst>
          </p:cNvPr>
          <p:cNvSpPr txBox="1"/>
          <p:nvPr/>
        </p:nvSpPr>
        <p:spPr>
          <a:xfrm>
            <a:off x="4612311" y="1566903"/>
            <a:ext cx="3617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 is de molecuulformule?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Er bestaan 25 isomeren van C</a:t>
            </a:r>
            <a:r>
              <a:rPr lang="nl-NL" baseline="-25000" dirty="0"/>
              <a:t>10</a:t>
            </a:r>
            <a:r>
              <a:rPr lang="nl-NL" dirty="0"/>
              <a:t>H</a:t>
            </a:r>
            <a:r>
              <a:rPr lang="nl-NL" baseline="-25000" dirty="0"/>
              <a:t>22</a:t>
            </a:r>
            <a:r>
              <a:rPr lang="nl-NL" dirty="0"/>
              <a:t>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Zoek twee isomeren waarvan dit </a:t>
            </a:r>
          </a:p>
          <a:p>
            <a:r>
              <a:rPr lang="nl-NL" dirty="0">
                <a:solidFill>
                  <a:srgbClr val="FF0000"/>
                </a:solidFill>
              </a:rPr>
              <a:t>het spectrum kan zijn.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77ADCE4-0A92-4AA9-B78E-536AED6B9511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573C85A-B193-4A25-86B9-35B29C9C2038}"/>
              </a:ext>
            </a:extLst>
          </p:cNvPr>
          <p:cNvCxnSpPr/>
          <p:nvPr/>
        </p:nvCxnSpPr>
        <p:spPr>
          <a:xfrm flipH="1" flipV="1">
            <a:off x="6493079" y="5587068"/>
            <a:ext cx="1356573" cy="2561"/>
          </a:xfrm>
          <a:prstGeom prst="straightConnector1">
            <a:avLst/>
          </a:prstGeom>
          <a:ln w="15240">
            <a:solidFill>
              <a:srgbClr val="322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EC0B257-23E9-4F3C-A29A-F1C926DB7A92}"/>
              </a:ext>
            </a:extLst>
          </p:cNvPr>
          <p:cNvSpPr txBox="1"/>
          <p:nvPr/>
        </p:nvSpPr>
        <p:spPr>
          <a:xfrm>
            <a:off x="6840000" y="5374157"/>
            <a:ext cx="66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rgbClr val="3228FC"/>
                </a:solidFill>
              </a:rPr>
              <a:t>-15</a:t>
            </a:r>
          </a:p>
        </p:txBody>
      </p:sp>
      <p:sp>
        <p:nvSpPr>
          <p:cNvPr id="21" name="Tekstvak 8">
            <a:extLst>
              <a:ext uri="{FF2B5EF4-FFF2-40B4-BE49-F238E27FC236}">
                <a16:creationId xmlns:a16="http://schemas.microsoft.com/office/drawing/2014/main" id="{94C8EBA2-BD0B-4E1A-9B57-8CE30D79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712" y="4493319"/>
            <a:ext cx="587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nl-NL" altLang="nl-NL" sz="18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EF6EF05-1E75-4B6C-A074-F078BA113378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3E021EC8-6644-42A2-B2AC-C170521FB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C32FE7E-E0C7-441F-AAAE-72D3F3A1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647310E4-2A8C-4868-8FD1-0858EFB82947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03A14D14-EF87-492B-B327-9FDC80068B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0AEC622-D1CF-4B22-AA54-6010FAA76234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343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573C85A-B193-4A25-86B9-35B29C9C2038}"/>
              </a:ext>
            </a:extLst>
          </p:cNvPr>
          <p:cNvCxnSpPr/>
          <p:nvPr/>
        </p:nvCxnSpPr>
        <p:spPr>
          <a:xfrm flipH="1" flipV="1">
            <a:off x="6493079" y="5587068"/>
            <a:ext cx="1356573" cy="2561"/>
          </a:xfrm>
          <a:prstGeom prst="straightConnector1">
            <a:avLst/>
          </a:prstGeom>
          <a:ln w="15240">
            <a:solidFill>
              <a:srgbClr val="322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EC0B257-23E9-4F3C-A29A-F1C926DB7A92}"/>
              </a:ext>
            </a:extLst>
          </p:cNvPr>
          <p:cNvSpPr txBox="1"/>
          <p:nvPr/>
        </p:nvSpPr>
        <p:spPr>
          <a:xfrm>
            <a:off x="6840000" y="5374157"/>
            <a:ext cx="66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rgbClr val="3228FC"/>
                </a:solidFill>
              </a:rPr>
              <a:t>-15</a:t>
            </a:r>
          </a:p>
        </p:txBody>
      </p:sp>
      <p:sp>
        <p:nvSpPr>
          <p:cNvPr id="21" name="Tekstvak 8">
            <a:extLst>
              <a:ext uri="{FF2B5EF4-FFF2-40B4-BE49-F238E27FC236}">
                <a16:creationId xmlns:a16="http://schemas.microsoft.com/office/drawing/2014/main" id="{94C8EBA2-BD0B-4E1A-9B57-8CE30D79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712" y="4493319"/>
            <a:ext cx="587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nl-NL" altLang="nl-NL" sz="18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Verbindingslijn: gekromd 21">
            <a:extLst>
              <a:ext uri="{FF2B5EF4-FFF2-40B4-BE49-F238E27FC236}">
                <a16:creationId xmlns:a16="http://schemas.microsoft.com/office/drawing/2014/main" id="{E68B3F43-41EF-435F-A3F9-65279F095D95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963050" y="2294198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CCFC220C-47A4-4EFF-B78B-1B4F492BFE1B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A30EBAE-0695-4B54-8FCE-968140A3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929AE739-5FEC-4485-A4D3-333220DCF55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963049" y="3820628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022F3FCC-E2BC-4537-ABB1-C2057E420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43546797-CEF1-4BAE-BD0D-242305875516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16DB8F30-6681-4832-8D8C-32D90B55C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B201944-63DC-4389-BC56-24955B46EDAE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048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573C85A-B193-4A25-86B9-35B29C9C2038}"/>
              </a:ext>
            </a:extLst>
          </p:cNvPr>
          <p:cNvCxnSpPr/>
          <p:nvPr/>
        </p:nvCxnSpPr>
        <p:spPr>
          <a:xfrm flipH="1" flipV="1">
            <a:off x="6493079" y="5587068"/>
            <a:ext cx="1356573" cy="2561"/>
          </a:xfrm>
          <a:prstGeom prst="straightConnector1">
            <a:avLst/>
          </a:prstGeom>
          <a:ln w="15240">
            <a:solidFill>
              <a:srgbClr val="322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EC0B257-23E9-4F3C-A29A-F1C926DB7A92}"/>
              </a:ext>
            </a:extLst>
          </p:cNvPr>
          <p:cNvSpPr txBox="1"/>
          <p:nvPr/>
        </p:nvSpPr>
        <p:spPr>
          <a:xfrm>
            <a:off x="6840000" y="5374157"/>
            <a:ext cx="662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rgbClr val="3228FC"/>
                </a:solidFill>
              </a:rPr>
              <a:t>-15</a:t>
            </a:r>
          </a:p>
        </p:txBody>
      </p:sp>
      <p:sp>
        <p:nvSpPr>
          <p:cNvPr id="21" name="Tekstvak 8">
            <a:extLst>
              <a:ext uri="{FF2B5EF4-FFF2-40B4-BE49-F238E27FC236}">
                <a16:creationId xmlns:a16="http://schemas.microsoft.com/office/drawing/2014/main" id="{94C8EBA2-BD0B-4E1A-9B57-8CE30D79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712" y="4493319"/>
            <a:ext cx="587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CH</a:t>
            </a:r>
            <a:r>
              <a:rPr lang="nl-NL" altLang="nl-NL" sz="1800" b="1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nl-NL" altLang="nl-NL" sz="18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50933F-E131-46D5-A58D-127EB85C7EB3}"/>
              </a:ext>
            </a:extLst>
          </p:cNvPr>
          <p:cNvSpPr txBox="1"/>
          <p:nvPr/>
        </p:nvSpPr>
        <p:spPr>
          <a:xfrm>
            <a:off x="4827600" y="3122571"/>
            <a:ext cx="253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kan bij beide stoffen </a:t>
            </a:r>
          </a:p>
          <a:p>
            <a:r>
              <a:rPr lang="nl-NL" dirty="0">
                <a:solidFill>
                  <a:srgbClr val="FF0000"/>
                </a:solidFill>
              </a:rPr>
              <a:t>worden afgesplitst.</a:t>
            </a:r>
          </a:p>
        </p:txBody>
      </p:sp>
      <p:cxnSp>
        <p:nvCxnSpPr>
          <p:cNvPr id="22" name="Verbindingslijn: gekromd 21">
            <a:extLst>
              <a:ext uri="{FF2B5EF4-FFF2-40B4-BE49-F238E27FC236}">
                <a16:creationId xmlns:a16="http://schemas.microsoft.com/office/drawing/2014/main" id="{E68B3F43-41EF-435F-A3F9-65279F095D95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963050" y="2294198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C4106AD7-4DBA-4341-B285-8015AF988C21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78CFCE67-D609-4244-96B6-9B2AC5C7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F494FA4-76DF-4FEE-A0E9-25A2B340B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cxnSp>
        <p:nvCxnSpPr>
          <p:cNvPr id="27" name="Verbindingslijn: gekromd 26">
            <a:extLst>
              <a:ext uri="{FF2B5EF4-FFF2-40B4-BE49-F238E27FC236}">
                <a16:creationId xmlns:a16="http://schemas.microsoft.com/office/drawing/2014/main" id="{D0AE21FF-06A9-468D-9495-9281ED99F954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963049" y="3820628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606C368E-688E-4EA8-A5F5-F840E4B52346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0D5568A7-3956-4C15-B1C4-75B2F4824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39B209B-BA67-4AAB-9CCE-0A1E413140EC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042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A2B9E20-DE7B-4E0B-ADB7-E6E7433BDB97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D08B5A2-3346-49CD-8C3D-5DF4F1867896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9D9A891-B08E-4E72-A2DE-FBF56CAAE0D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74D3080-7F33-4A16-AF84-E787BE908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72A39D3-16CA-4865-B9CF-D0DE087C8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3B45C8F-A937-402D-8C0F-009977D2892C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680F9238-E958-45C8-9299-E47E0E9782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102F72E-EF2C-4F79-B457-41ED3E575F20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198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F93FC5-AF00-4670-9997-AF77AEE4A37C}"/>
                </a:ext>
              </a:extLst>
            </p:cNvPr>
            <p:cNvSpPr txBox="1"/>
            <p:nvPr/>
          </p:nvSpPr>
          <p:spPr>
            <a:xfrm>
              <a:off x="5904573" y="4125018"/>
              <a:ext cx="119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baseline="30000" dirty="0">
                  <a:solidFill>
                    <a:srgbClr val="FF0000"/>
                  </a:solidFill>
                </a:rPr>
                <a:t>35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46A9E6A-8DC8-43E2-B634-BD0A0F57E568}"/>
                </a:ext>
              </a:extLst>
            </p:cNvPr>
            <p:cNvSpPr txBox="1"/>
            <p:nvPr/>
          </p:nvSpPr>
          <p:spPr>
            <a:xfrm>
              <a:off x="5153243" y="5087378"/>
              <a:ext cx="12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  </a:t>
              </a:r>
              <a:r>
                <a:rPr lang="nl-NL" b="1" baseline="30000" dirty="0">
                  <a:solidFill>
                    <a:srgbClr val="FF0000"/>
                  </a:solidFill>
                </a:rPr>
                <a:t>37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A2B9E20-DE7B-4E0B-ADB7-E6E7433BDB97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D08B5A2-3346-49CD-8C3D-5DF4F1867896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408677B-8F17-4E6D-85F7-E66E74ADDBD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35B0A6A-F1E8-4DB5-AD1D-AADD1E1A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F6E53D7-6572-46B8-BB82-F8EF5E79C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3E8F5190-9A62-447C-8F54-9D3E470386C3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F3544538-2744-4D9B-84A2-58E16BF4C6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955AFAB-84CB-4FD8-82C4-A83C0275B7DC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597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F93FC5-AF00-4670-9997-AF77AEE4A37C}"/>
                </a:ext>
              </a:extLst>
            </p:cNvPr>
            <p:cNvSpPr txBox="1"/>
            <p:nvPr/>
          </p:nvSpPr>
          <p:spPr>
            <a:xfrm>
              <a:off x="5904573" y="4125018"/>
              <a:ext cx="119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baseline="30000" dirty="0">
                  <a:solidFill>
                    <a:srgbClr val="FF0000"/>
                  </a:solidFill>
                </a:rPr>
                <a:t>35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46A9E6A-8DC8-43E2-B634-BD0A0F57E568}"/>
                </a:ext>
              </a:extLst>
            </p:cNvPr>
            <p:cNvSpPr txBox="1"/>
            <p:nvPr/>
          </p:nvSpPr>
          <p:spPr>
            <a:xfrm>
              <a:off x="5153243" y="5087378"/>
              <a:ext cx="12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  </a:t>
              </a:r>
              <a:r>
                <a:rPr lang="nl-NL" b="1" baseline="30000" dirty="0">
                  <a:solidFill>
                    <a:srgbClr val="FF0000"/>
                  </a:solidFill>
                </a:rPr>
                <a:t>37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A2B9E20-DE7B-4E0B-ADB7-E6E7433BDB97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78937F1-31FF-4F31-BA96-D901BF22B9DC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D08B5A2-3346-49CD-8C3D-5DF4F1867896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DEF82256-6BAF-48DD-96EA-E791D8A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B26DA0E-81E5-42A0-93A8-E9F1F2C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E3FC54C9-A46E-41A8-9802-11ED3D549CAB}"/>
              </a:ext>
            </a:extLst>
          </p:cNvPr>
          <p:cNvCxnSpPr>
            <a:cxnSpLocks noChangeAspect="1"/>
          </p:cNvCxnSpPr>
          <p:nvPr/>
        </p:nvCxnSpPr>
        <p:spPr>
          <a:xfrm>
            <a:off x="2814961" y="3670963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77CE6E6A-A06D-4131-97BF-42AF7CD35B35}"/>
              </a:ext>
            </a:extLst>
          </p:cNvPr>
          <p:cNvCxnSpPr>
            <a:cxnSpLocks noChangeAspect="1"/>
          </p:cNvCxnSpPr>
          <p:nvPr/>
        </p:nvCxnSpPr>
        <p:spPr>
          <a:xfrm>
            <a:off x="2520000" y="2153986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ep 25">
            <a:extLst>
              <a:ext uri="{FF2B5EF4-FFF2-40B4-BE49-F238E27FC236}">
                <a16:creationId xmlns:a16="http://schemas.microsoft.com/office/drawing/2014/main" id="{9E26B979-3FD6-49E5-940C-D80C120D2395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13F804B9-A921-433A-A518-CA13F86B9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4C36481-A30D-4E0B-A22A-D523B83C9F2B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01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55FFBDB-059D-46AB-92FC-A066A488B3DF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alkaan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D868B7F-670C-4613-855B-ABD2CA513684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D0B4C35-A04A-4087-BC31-E91C9705A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991AF22-0B04-436A-BD47-D350CB89973E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41CD167-9BF4-487E-B3B8-3D44372DEBBD}"/>
                </a:ext>
              </a:extLst>
            </p:cNvPr>
            <p:cNvSpPr/>
            <p:nvPr/>
          </p:nvSpPr>
          <p:spPr>
            <a:xfrm>
              <a:off x="5076825" y="2205038"/>
              <a:ext cx="3024188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7E946C9-568B-4A7C-96DD-3BDFFC50D909}"/>
                </a:ext>
              </a:extLst>
            </p:cNvPr>
            <p:cNvSpPr/>
            <p:nvPr/>
          </p:nvSpPr>
          <p:spPr>
            <a:xfrm>
              <a:off x="4643438" y="1700213"/>
              <a:ext cx="649287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78E89CA-9998-473D-9D8F-AF9C3A4A0F4E}"/>
                </a:ext>
              </a:extLst>
            </p:cNvPr>
            <p:cNvSpPr/>
            <p:nvPr/>
          </p:nvSpPr>
          <p:spPr>
            <a:xfrm>
              <a:off x="3015389" y="3887940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8DA6C056-4D92-4B6D-8948-318262E2616E}"/>
                </a:ext>
              </a:extLst>
            </p:cNvPr>
            <p:cNvSpPr txBox="1"/>
            <p:nvPr/>
          </p:nvSpPr>
          <p:spPr>
            <a:xfrm>
              <a:off x="5292725" y="5360565"/>
              <a:ext cx="839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3228FC"/>
                  </a:solidFill>
                </a:rPr>
                <a:t>-37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1E0C1B9E-9C99-4E9D-A2F7-017255A3E446}"/>
                </a:ext>
              </a:extLst>
            </p:cNvPr>
            <p:cNvCxnSpPr/>
            <p:nvPr/>
          </p:nvCxnSpPr>
          <p:spPr>
            <a:xfrm flipH="1" flipV="1">
              <a:off x="4536000" y="5584261"/>
              <a:ext cx="3313652" cy="5367"/>
            </a:xfrm>
            <a:prstGeom prst="straightConnector1">
              <a:avLst/>
            </a:prstGeom>
            <a:ln w="15240">
              <a:solidFill>
                <a:srgbClr val="3228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F93FC5-AF00-4670-9997-AF77AEE4A37C}"/>
                </a:ext>
              </a:extLst>
            </p:cNvPr>
            <p:cNvSpPr txBox="1"/>
            <p:nvPr/>
          </p:nvSpPr>
          <p:spPr>
            <a:xfrm>
              <a:off x="5904573" y="4125018"/>
              <a:ext cx="119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baseline="30000" dirty="0">
                  <a:solidFill>
                    <a:srgbClr val="FF0000"/>
                  </a:solidFill>
                </a:rPr>
                <a:t>35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46A9E6A-8DC8-43E2-B634-BD0A0F57E568}"/>
                </a:ext>
              </a:extLst>
            </p:cNvPr>
            <p:cNvSpPr txBox="1"/>
            <p:nvPr/>
          </p:nvSpPr>
          <p:spPr>
            <a:xfrm>
              <a:off x="5153243" y="5087378"/>
              <a:ext cx="12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  </a:t>
              </a:r>
              <a:r>
                <a:rPr lang="nl-NL" b="1" baseline="30000" dirty="0">
                  <a:solidFill>
                    <a:srgbClr val="FF0000"/>
                  </a:solidFill>
                </a:rPr>
                <a:t>37</a:t>
              </a:r>
              <a:r>
                <a:rPr lang="nl-NL" b="1" dirty="0">
                  <a:solidFill>
                    <a:srgbClr val="FF0000"/>
                  </a:solidFill>
                </a:rPr>
                <a:t>Cl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A2B9E20-DE7B-4E0B-ADB7-E6E7433BDB97}"/>
              </a:ext>
            </a:extLst>
          </p:cNvPr>
          <p:cNvSpPr/>
          <p:nvPr/>
        </p:nvSpPr>
        <p:spPr>
          <a:xfrm>
            <a:off x="6346588" y="4946651"/>
            <a:ext cx="131044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D08B5A2-3346-49CD-8C3D-5DF4F1867896}"/>
              </a:ext>
            </a:extLst>
          </p:cNvPr>
          <p:cNvSpPr/>
          <p:nvPr/>
        </p:nvSpPr>
        <p:spPr>
          <a:xfrm>
            <a:off x="6659564" y="4683095"/>
            <a:ext cx="929102" cy="330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1A821C2-CF24-4A71-8749-7C4AD11B8F28}"/>
              </a:ext>
            </a:extLst>
          </p:cNvPr>
          <p:cNvSpPr txBox="1"/>
          <p:nvPr/>
        </p:nvSpPr>
        <p:spPr>
          <a:xfrm>
            <a:off x="4827600" y="3122571"/>
            <a:ext cx="236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Cl kan bij beide stoffen </a:t>
            </a:r>
          </a:p>
          <a:p>
            <a:r>
              <a:rPr lang="nl-NL" dirty="0">
                <a:solidFill>
                  <a:srgbClr val="FF0000"/>
                </a:solidFill>
              </a:rPr>
              <a:t>worden afgesplitst.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7B2FA8C-5888-49ED-B531-A361ACA4D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cxnSp>
        <p:nvCxnSpPr>
          <p:cNvPr id="22" name="Verbindingslijn: gekromd 21">
            <a:extLst>
              <a:ext uri="{FF2B5EF4-FFF2-40B4-BE49-F238E27FC236}">
                <a16:creationId xmlns:a16="http://schemas.microsoft.com/office/drawing/2014/main" id="{C147A2E4-7B37-44FE-BB57-526A7CD6DA67}"/>
              </a:ext>
            </a:extLst>
          </p:cNvPr>
          <p:cNvCxnSpPr>
            <a:cxnSpLocks noChangeAspect="1"/>
          </p:cNvCxnSpPr>
          <p:nvPr/>
        </p:nvCxnSpPr>
        <p:spPr>
          <a:xfrm>
            <a:off x="2520000" y="2153986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2B700FFB-892A-4BA9-8BEE-4C33D39D6B8C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D05C082C-FD53-4549-9485-038F46238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F5157487-BFBB-497D-B4DA-1514D225368A}"/>
              </a:ext>
            </a:extLst>
          </p:cNvPr>
          <p:cNvCxnSpPr>
            <a:cxnSpLocks noChangeAspect="1"/>
          </p:cNvCxnSpPr>
          <p:nvPr/>
        </p:nvCxnSpPr>
        <p:spPr>
          <a:xfrm>
            <a:off x="2814961" y="3670963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A933248-D815-481A-9B12-46B6875814B7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25CBB7B5-C89D-4B12-B65E-ED85C275F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56672D2-CE65-4FBA-BE05-991536F616F7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118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93363D1-0BBD-439C-89BF-8F1460787C8F}"/>
              </a:ext>
            </a:extLst>
          </p:cNvPr>
          <p:cNvSpPr txBox="1"/>
          <p:nvPr/>
        </p:nvSpPr>
        <p:spPr>
          <a:xfrm>
            <a:off x="4828995" y="1858224"/>
            <a:ext cx="322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De pieken van dit spectrum</a:t>
            </a:r>
          </a:p>
          <a:p>
            <a:r>
              <a:rPr lang="nl-NL" dirty="0">
                <a:solidFill>
                  <a:srgbClr val="FF0000"/>
                </a:solidFill>
              </a:rPr>
              <a:t>komen voor in het spectrum van</a:t>
            </a:r>
          </a:p>
          <a:p>
            <a:r>
              <a:rPr lang="nl-NL" dirty="0">
                <a:solidFill>
                  <a:srgbClr val="FF0000"/>
                </a:solidFill>
              </a:rPr>
              <a:t>zowel 1-propaan als 2-propaan.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B240219-E41F-420D-807B-AEFE1A4BCA67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F1F732E-FA86-44E6-947F-35341C06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19E29EC-6BEE-48BB-AE4E-6947FDCD6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A19A58AB-8E0F-47FB-B6F4-60F2FF4E1950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C1CFB04A-FE74-4533-B9EA-481A2277A2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D358C23-B3FF-49B7-A198-4AFD24DC4634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325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2C8F2A-9CBA-4265-A7C8-10B87BCFC7D0}"/>
              </a:ext>
            </a:extLst>
          </p:cNvPr>
          <p:cNvSpPr txBox="1"/>
          <p:nvPr/>
        </p:nvSpPr>
        <p:spPr>
          <a:xfrm>
            <a:off x="4827600" y="3577879"/>
            <a:ext cx="307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2-propaan zijn geen andere</a:t>
            </a:r>
          </a:p>
          <a:p>
            <a:r>
              <a:rPr lang="nl-NL" dirty="0">
                <a:solidFill>
                  <a:srgbClr val="FF0000"/>
                </a:solidFill>
              </a:rPr>
              <a:t>fragmentionen mogelijk.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491C906-4BD2-4DE6-A283-C52F5BFD4BF0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8EB00F7E-9BE2-4CAB-98EB-7C24A579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1484D07-CE97-4C20-9FE6-BEA199DF1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2237B954-E852-4329-924E-CCBA492043CC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4E2FC1-D457-4001-A3B8-9FBB1471F9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33DF6FE-2FB0-4AFC-BBCC-DC809906AF6E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90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1-propaan zijn nog wel andere </a:t>
            </a:r>
          </a:p>
          <a:p>
            <a:r>
              <a:rPr lang="nl-NL" dirty="0">
                <a:solidFill>
                  <a:srgbClr val="FF0000"/>
                </a:solidFill>
              </a:rPr>
              <a:t>fragmentionen mogelijk.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25F9DE88-5FCF-464E-9AD4-06B1ACE2C218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5DB6D171-7F62-46A7-AE73-8A42A3C88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1CDABD2-5A9E-4621-BB40-431479636C1D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137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9600" y="5184775"/>
              <a:ext cx="612000" cy="40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80788" y="5360484"/>
              <a:ext cx="612000" cy="130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C473788-AD8E-413E-AC8B-3AE3512EF395}"/>
              </a:ext>
            </a:extLst>
          </p:cNvPr>
          <p:cNvSpPr txBox="1"/>
          <p:nvPr/>
        </p:nvSpPr>
        <p:spPr>
          <a:xfrm>
            <a:off x="4612311" y="1566903"/>
            <a:ext cx="3617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 is de molecuulformule?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Er bestaan 25 isomeren van C</a:t>
            </a:r>
            <a:r>
              <a:rPr lang="nl-NL" baseline="-25000" dirty="0"/>
              <a:t>10</a:t>
            </a:r>
            <a:r>
              <a:rPr lang="nl-NL" dirty="0"/>
              <a:t>H</a:t>
            </a:r>
            <a:r>
              <a:rPr lang="nl-NL" baseline="-25000" dirty="0"/>
              <a:t>22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Zoek twee isomeren waarvan dit </a:t>
            </a:r>
          </a:p>
          <a:p>
            <a:r>
              <a:rPr lang="nl-NL" dirty="0"/>
              <a:t>het spectrum kan zijn.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Zoek twee isomeren waarvan dit </a:t>
            </a:r>
          </a:p>
          <a:p>
            <a:r>
              <a:rPr lang="nl-NL" dirty="0">
                <a:solidFill>
                  <a:srgbClr val="FF0000"/>
                </a:solidFill>
              </a:rPr>
              <a:t>het spectrum </a:t>
            </a:r>
            <a:r>
              <a:rPr lang="nl-NL" u="sng" dirty="0">
                <a:solidFill>
                  <a:srgbClr val="FF0000"/>
                </a:solidFill>
              </a:rPr>
              <a:t>niet</a:t>
            </a:r>
            <a:r>
              <a:rPr lang="nl-NL" dirty="0">
                <a:solidFill>
                  <a:srgbClr val="FF0000"/>
                </a:solidFill>
              </a:rPr>
              <a:t> kan zijn.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2561C49-5F66-4199-A84E-5379213898FD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317BB17F-5A21-4FA7-AC2C-7A86604D720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681038" y="2288940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1-propaan zijn nog wel andere </a:t>
            </a:r>
          </a:p>
          <a:p>
            <a:r>
              <a:rPr lang="nl-NL" dirty="0">
                <a:solidFill>
                  <a:srgbClr val="FF0000"/>
                </a:solidFill>
              </a:rPr>
              <a:t>fragmentionen mogelijk.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9742D8B-1859-46D9-AF65-DC9732D0A2C5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80AB6C81-E36B-485F-A540-C5BBD62CA7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41FC3F7-1788-44C2-8510-030E01AFA882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5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317BB17F-5A21-4FA7-AC2C-7A86604D720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681038" y="2288940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1-propaan zijn nog wel andere </a:t>
            </a:r>
          </a:p>
          <a:p>
            <a:r>
              <a:rPr lang="nl-NL" dirty="0"/>
              <a:t>fragmentionen mogelijk: </a:t>
            </a:r>
          </a:p>
          <a:p>
            <a:r>
              <a:rPr lang="nl-NL" dirty="0">
                <a:solidFill>
                  <a:srgbClr val="FF0000"/>
                </a:solidFill>
              </a:rPr>
              <a:t>CH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Cl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met massa 49 of 51 u</a:t>
            </a:r>
          </a:p>
          <a:p>
            <a:endParaRPr lang="nl-NL" sz="600" dirty="0">
              <a:solidFill>
                <a:srgbClr val="FF0000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F9F6B59-729A-422E-98EC-02CFF1635998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C0AA2DDC-15F9-4537-8008-6A8B325035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B742D08-FAF7-45F1-9977-2BC7C93C25C6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AE96EFDB-74F9-4E34-AAB4-1592F4EDA793}"/>
              </a:ext>
            </a:extLst>
          </p:cNvPr>
          <p:cNvSpPr/>
          <p:nvPr/>
        </p:nvSpPr>
        <p:spPr>
          <a:xfrm>
            <a:off x="2797175" y="1872220"/>
            <a:ext cx="914400" cy="914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1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317BB17F-5A21-4FA7-AC2C-7A86604D720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681038" y="2288940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1-propaan zijn nog wel andere </a:t>
            </a:r>
          </a:p>
          <a:p>
            <a:r>
              <a:rPr lang="nl-NL" dirty="0"/>
              <a:t>fragmentionen mogelijk: </a:t>
            </a:r>
          </a:p>
          <a:p>
            <a:r>
              <a:rPr lang="nl-NL" dirty="0">
                <a:solidFill>
                  <a:srgbClr val="FF0000"/>
                </a:solidFill>
              </a:rPr>
              <a:t>CH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Cl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met massa 49 of 51 u</a:t>
            </a:r>
          </a:p>
          <a:p>
            <a:r>
              <a:rPr lang="nl-NL" dirty="0">
                <a:solidFill>
                  <a:srgbClr val="FF0000"/>
                </a:solidFill>
              </a:rPr>
              <a:t>CH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CH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met massa 29 u.</a:t>
            </a:r>
          </a:p>
          <a:p>
            <a:endParaRPr lang="nl-NL" sz="600" dirty="0">
              <a:solidFill>
                <a:srgbClr val="FF0000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F9F6B59-729A-422E-98EC-02CFF1635998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C0AA2DDC-15F9-4537-8008-6A8B325035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B742D08-FAF7-45F1-9977-2BC7C93C25C6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1094EA99-EC13-48E2-B0DC-9A62B26397B5}"/>
              </a:ext>
            </a:extLst>
          </p:cNvPr>
          <p:cNvSpPr/>
          <p:nvPr/>
        </p:nvSpPr>
        <p:spPr>
          <a:xfrm>
            <a:off x="2009898" y="1872220"/>
            <a:ext cx="914400" cy="914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5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317BB17F-5A21-4FA7-AC2C-7A86604D720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681038" y="2288940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1-propaan zijn nog wel andere </a:t>
            </a:r>
          </a:p>
          <a:p>
            <a:r>
              <a:rPr lang="nl-NL" dirty="0"/>
              <a:t>fragmentionen mogelijk: </a:t>
            </a:r>
          </a:p>
          <a:p>
            <a:r>
              <a:rPr lang="nl-NL" dirty="0"/>
              <a:t>CH</a:t>
            </a:r>
            <a:r>
              <a:rPr lang="nl-NL" baseline="-25000" dirty="0"/>
              <a:t>2</a:t>
            </a:r>
            <a:r>
              <a:rPr lang="nl-NL" dirty="0"/>
              <a:t>Cl</a:t>
            </a:r>
            <a:r>
              <a:rPr lang="nl-NL" baseline="30000" dirty="0"/>
              <a:t>+</a:t>
            </a:r>
            <a:r>
              <a:rPr lang="nl-NL" dirty="0"/>
              <a:t> met massa 49 of 51 u</a:t>
            </a:r>
          </a:p>
          <a:p>
            <a:r>
              <a:rPr lang="nl-NL" dirty="0"/>
              <a:t>CH</a:t>
            </a:r>
            <a:r>
              <a:rPr lang="nl-NL" baseline="-25000" dirty="0"/>
              <a:t>2</a:t>
            </a:r>
            <a:r>
              <a:rPr lang="nl-NL" dirty="0"/>
              <a:t>CH</a:t>
            </a:r>
            <a:r>
              <a:rPr lang="nl-NL" baseline="-25000" dirty="0"/>
              <a:t>3</a:t>
            </a:r>
            <a:r>
              <a:rPr lang="nl-NL" baseline="30000" dirty="0"/>
              <a:t>+</a:t>
            </a:r>
            <a:r>
              <a:rPr lang="nl-NL" dirty="0"/>
              <a:t> met massa 29 u.</a:t>
            </a:r>
          </a:p>
          <a:p>
            <a:endParaRPr lang="nl-NL" sz="6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De bijbehorende pieken ont-</a:t>
            </a:r>
          </a:p>
          <a:p>
            <a:r>
              <a:rPr lang="nl-NL" dirty="0">
                <a:solidFill>
                  <a:srgbClr val="FF0000"/>
                </a:solidFill>
              </a:rPr>
              <a:t>breken in dit spectrum.</a:t>
            </a:r>
          </a:p>
          <a:p>
            <a:endParaRPr lang="nl-NL" sz="600" dirty="0">
              <a:solidFill>
                <a:srgbClr val="FF0000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30E12C92-362C-44D3-B932-2AEF0A4ADC28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921036B4-18CD-48DA-B3AF-3B9817B34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2C6C9A-BC4C-4735-911C-3C78B1650274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461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 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29E7BD6-1D01-4015-9FE8-58612C195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1" y="1969755"/>
            <a:ext cx="1403332" cy="81686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317BB17F-5A21-4FA7-AC2C-7A86604D720B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2681038" y="2288940"/>
            <a:ext cx="354972" cy="979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E822C63-69B8-4623-B473-3B2A2AC8C580}"/>
              </a:ext>
            </a:extLst>
          </p:cNvPr>
          <p:cNvSpPr txBox="1"/>
          <p:nvPr/>
        </p:nvSpPr>
        <p:spPr>
          <a:xfrm>
            <a:off x="4827600" y="1915231"/>
            <a:ext cx="332097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1-propaan zijn nog wel andere </a:t>
            </a:r>
          </a:p>
          <a:p>
            <a:r>
              <a:rPr lang="nl-NL" dirty="0"/>
              <a:t>fragmentionen mogelijk: </a:t>
            </a:r>
          </a:p>
          <a:p>
            <a:r>
              <a:rPr lang="nl-NL" dirty="0"/>
              <a:t>CH</a:t>
            </a:r>
            <a:r>
              <a:rPr lang="nl-NL" baseline="-25000" dirty="0"/>
              <a:t>2</a:t>
            </a:r>
            <a:r>
              <a:rPr lang="nl-NL" dirty="0"/>
              <a:t>Cl</a:t>
            </a:r>
            <a:r>
              <a:rPr lang="nl-NL" baseline="30000" dirty="0"/>
              <a:t>+</a:t>
            </a:r>
            <a:r>
              <a:rPr lang="nl-NL" dirty="0"/>
              <a:t> met massa 49 of 51 u</a:t>
            </a:r>
          </a:p>
          <a:p>
            <a:r>
              <a:rPr lang="nl-NL" dirty="0"/>
              <a:t>CH</a:t>
            </a:r>
            <a:r>
              <a:rPr lang="nl-NL" baseline="-25000" dirty="0"/>
              <a:t>2</a:t>
            </a:r>
            <a:r>
              <a:rPr lang="nl-NL" dirty="0"/>
              <a:t>CH</a:t>
            </a:r>
            <a:r>
              <a:rPr lang="nl-NL" baseline="-25000" dirty="0"/>
              <a:t>3</a:t>
            </a:r>
            <a:r>
              <a:rPr lang="nl-NL" baseline="30000" dirty="0"/>
              <a:t>+</a:t>
            </a:r>
            <a:r>
              <a:rPr lang="nl-NL" dirty="0"/>
              <a:t> met massa 29 u.</a:t>
            </a:r>
          </a:p>
          <a:p>
            <a:endParaRPr lang="nl-NL" sz="600" dirty="0"/>
          </a:p>
          <a:p>
            <a:r>
              <a:rPr lang="nl-NL" dirty="0"/>
              <a:t>De bijbehorende pieken ont-</a:t>
            </a:r>
          </a:p>
          <a:p>
            <a:r>
              <a:rPr lang="nl-NL" dirty="0"/>
              <a:t>breken in dit spectrum.</a:t>
            </a:r>
          </a:p>
          <a:p>
            <a:endParaRPr lang="nl-NL" sz="6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Het is dus niet het spectrum van </a:t>
            </a:r>
          </a:p>
          <a:p>
            <a:r>
              <a:rPr lang="nl-NL" dirty="0">
                <a:solidFill>
                  <a:srgbClr val="FF0000"/>
                </a:solidFill>
              </a:rPr>
              <a:t>1-chloorpropaan.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96CA0D1-1AD0-4F21-899C-9923FC864200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5AEDDF8B-EC81-42BA-908C-D336242A9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AC90E0F-8FA5-475C-86A0-33CCB8226E55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170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29ADC78-B70B-44E0-A4AC-F4FFF5B50BEB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EBB718C7-FC05-4FE8-B3BE-7A4E98DA3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EA99A460-5AE9-4819-A0B3-D9EBFF08F2E1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AFED4AF4-FD45-4EEB-88F1-D6CEFA8F5556}"/>
              </a:ext>
            </a:extLst>
          </p:cNvPr>
          <p:cNvSpPr txBox="1"/>
          <p:nvPr/>
        </p:nvSpPr>
        <p:spPr>
          <a:xfrm>
            <a:off x="4827600" y="1915231"/>
            <a:ext cx="332097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 1-propaan zijn nog wel andere </a:t>
            </a:r>
          </a:p>
          <a:p>
            <a:r>
              <a:rPr lang="nl-NL" dirty="0">
                <a:solidFill>
                  <a:schemeClr val="bg1"/>
                </a:solidFill>
              </a:rPr>
              <a:t>fragmentionen mogelijk: </a:t>
            </a:r>
          </a:p>
          <a:p>
            <a:r>
              <a:rPr lang="nl-NL" dirty="0">
                <a:solidFill>
                  <a:schemeClr val="bg1"/>
                </a:solidFill>
              </a:rPr>
              <a:t>CH</a:t>
            </a:r>
            <a:r>
              <a:rPr lang="nl-NL" baseline="-25000" dirty="0">
                <a:solidFill>
                  <a:schemeClr val="bg1"/>
                </a:solidFill>
              </a:rPr>
              <a:t>2</a:t>
            </a:r>
            <a:r>
              <a:rPr lang="nl-NL" dirty="0">
                <a:solidFill>
                  <a:schemeClr val="bg1"/>
                </a:solidFill>
              </a:rPr>
              <a:t>Cl</a:t>
            </a:r>
            <a:r>
              <a:rPr lang="nl-NL" baseline="300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met massa 49 of 51 u</a:t>
            </a:r>
          </a:p>
          <a:p>
            <a:r>
              <a:rPr lang="nl-NL" dirty="0">
                <a:solidFill>
                  <a:schemeClr val="bg1"/>
                </a:solidFill>
              </a:rPr>
              <a:t>CH</a:t>
            </a:r>
            <a:r>
              <a:rPr lang="nl-NL" baseline="-25000" dirty="0">
                <a:solidFill>
                  <a:schemeClr val="bg1"/>
                </a:solidFill>
              </a:rPr>
              <a:t>2</a:t>
            </a:r>
            <a:r>
              <a:rPr lang="nl-NL" dirty="0">
                <a:solidFill>
                  <a:schemeClr val="bg1"/>
                </a:solidFill>
              </a:rPr>
              <a:t>CH</a:t>
            </a:r>
            <a:r>
              <a:rPr lang="nl-NL" baseline="-25000" dirty="0">
                <a:solidFill>
                  <a:schemeClr val="bg1"/>
                </a:solidFill>
              </a:rPr>
              <a:t>3</a:t>
            </a:r>
            <a:r>
              <a:rPr lang="nl-NL" baseline="300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met massa 29 u.</a:t>
            </a:r>
          </a:p>
          <a:p>
            <a:endParaRPr lang="nl-NL" sz="6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bijbehorende pieken ont-</a:t>
            </a:r>
          </a:p>
          <a:p>
            <a:r>
              <a:rPr lang="nl-NL" dirty="0">
                <a:solidFill>
                  <a:schemeClr val="bg1"/>
                </a:solidFill>
              </a:rPr>
              <a:t>breken in dit spectrum.</a:t>
            </a:r>
          </a:p>
          <a:p>
            <a:endParaRPr lang="nl-NL" sz="6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Het is dus niet het spectrum van </a:t>
            </a:r>
          </a:p>
          <a:p>
            <a:r>
              <a:rPr lang="nl-NL" dirty="0">
                <a:solidFill>
                  <a:srgbClr val="FF0000"/>
                </a:solidFill>
              </a:rPr>
              <a:t>1-chloorpropaan, maar van </a:t>
            </a:r>
          </a:p>
          <a:p>
            <a:r>
              <a:rPr lang="nl-NL" dirty="0">
                <a:solidFill>
                  <a:srgbClr val="FF0000"/>
                </a:solidFill>
              </a:rPr>
              <a:t>2-chloorpropaan.</a:t>
            </a:r>
          </a:p>
        </p:txBody>
      </p:sp>
    </p:spTree>
    <p:extLst>
      <p:ext uri="{BB962C8B-B14F-4D97-AF65-F5344CB8AC3E}">
        <p14:creationId xmlns:p14="http://schemas.microsoft.com/office/powerpoint/2010/main" val="42828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D0C2678-C6C8-47A4-8868-1DAE14A68738}"/>
              </a:ext>
            </a:extLst>
          </p:cNvPr>
          <p:cNvGrpSpPr/>
          <p:nvPr/>
        </p:nvGrpSpPr>
        <p:grpSpPr>
          <a:xfrm>
            <a:off x="877888" y="1371600"/>
            <a:ext cx="7386637" cy="4843463"/>
            <a:chOff x="877888" y="1371600"/>
            <a:chExt cx="7386637" cy="484346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3A3B704-7A87-488C-91A4-8A4CF4D40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1371600"/>
              <a:ext cx="7386637" cy="4843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1EAEC1-D4A3-433C-B260-6F0261B06478}"/>
                </a:ext>
              </a:extLst>
            </p:cNvPr>
            <p:cNvSpPr/>
            <p:nvPr/>
          </p:nvSpPr>
          <p:spPr>
            <a:xfrm>
              <a:off x="4643438" y="1749426"/>
              <a:ext cx="3384550" cy="301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8A40B7-95D7-4BD4-870F-C0F3B2B835FF}"/>
                </a:ext>
              </a:extLst>
            </p:cNvPr>
            <p:cNvSpPr/>
            <p:nvPr/>
          </p:nvSpPr>
          <p:spPr>
            <a:xfrm>
              <a:off x="6372225" y="4941888"/>
              <a:ext cx="1512888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12D388-B0DB-4D1C-B535-DA8E43B52CF7}"/>
                </a:ext>
              </a:extLst>
            </p:cNvPr>
            <p:cNvSpPr/>
            <p:nvPr/>
          </p:nvSpPr>
          <p:spPr>
            <a:xfrm>
              <a:off x="3779838" y="2205038"/>
              <a:ext cx="720725" cy="287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12858D8-22D8-4B38-99A8-541332919DE1}"/>
                </a:ext>
              </a:extLst>
            </p:cNvPr>
            <p:cNvSpPr/>
            <p:nvPr/>
          </p:nvSpPr>
          <p:spPr>
            <a:xfrm>
              <a:off x="6659563" y="4437063"/>
              <a:ext cx="1368425" cy="576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383F8F2-4838-4857-A3D2-F6FDD28325E7}"/>
                </a:ext>
              </a:extLst>
            </p:cNvPr>
            <p:cNvSpPr/>
            <p:nvPr/>
          </p:nvSpPr>
          <p:spPr>
            <a:xfrm>
              <a:off x="4552950" y="4545013"/>
              <a:ext cx="2159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1CE94A9-87FB-4490-BA7F-6AAD31FEC6E4}"/>
                </a:ext>
              </a:extLst>
            </p:cNvPr>
            <p:cNvSpPr/>
            <p:nvPr/>
          </p:nvSpPr>
          <p:spPr>
            <a:xfrm>
              <a:off x="3091567" y="390104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FAB6864-CE85-4921-8A19-4F66B1311B63}"/>
                </a:ext>
              </a:extLst>
            </p:cNvPr>
            <p:cNvSpPr/>
            <p:nvPr/>
          </p:nvSpPr>
          <p:spPr>
            <a:xfrm>
              <a:off x="3005842" y="3843895"/>
              <a:ext cx="688271" cy="1750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CD8BE0-A8B1-4A4E-86B0-8790C63341B5}"/>
              </a:ext>
            </a:extLst>
          </p:cNvPr>
          <p:cNvSpPr txBox="1"/>
          <p:nvPr/>
        </p:nvSpPr>
        <p:spPr>
          <a:xfrm>
            <a:off x="2130484" y="2729588"/>
            <a:ext cx="2146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1-chloorpropaan 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400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2-chloorpropaan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19FAB8-7BA7-451A-8E44-519B68AF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5" y="3489788"/>
            <a:ext cx="1370857" cy="822514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744B559-57DC-4D75-8724-D2D7ED921455}"/>
              </a:ext>
            </a:extLst>
          </p:cNvPr>
          <p:cNvSpPr txBox="1"/>
          <p:nvPr/>
        </p:nvSpPr>
        <p:spPr>
          <a:xfrm>
            <a:off x="2572753" y="858911"/>
            <a:ext cx="63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chlooralkaan</a:t>
            </a:r>
          </a:p>
        </p:txBody>
      </p:sp>
      <p:sp>
        <p:nvSpPr>
          <p:cNvPr id="22" name="Tekstvak 8">
            <a:extLst>
              <a:ext uri="{FF2B5EF4-FFF2-40B4-BE49-F238E27FC236}">
                <a16:creationId xmlns:a16="http://schemas.microsoft.com/office/drawing/2014/main" id="{EF97BA41-171D-45A5-87B7-B15303D2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321" y="4311851"/>
            <a:ext cx="30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466538-BE5A-4C2B-B16B-D9F112B60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5"/>
          <a:stretch/>
        </p:blipFill>
        <p:spPr>
          <a:xfrm>
            <a:off x="5511547" y="4118717"/>
            <a:ext cx="725925" cy="74741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21DFD6C-91D3-43BA-B511-8A781ED3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99" y="1962455"/>
            <a:ext cx="1245692" cy="747416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008EFED6-20AC-492B-BC79-A5F011CB741E}"/>
              </a:ext>
            </a:extLst>
          </p:cNvPr>
          <p:cNvSpPr/>
          <p:nvPr/>
        </p:nvSpPr>
        <p:spPr>
          <a:xfrm>
            <a:off x="6179504" y="4446760"/>
            <a:ext cx="709836" cy="18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6" name="Tekstvak 8">
            <a:extLst>
              <a:ext uri="{FF2B5EF4-FFF2-40B4-BE49-F238E27FC236}">
                <a16:creationId xmlns:a16="http://schemas.microsoft.com/office/drawing/2014/main" id="{B690AC5C-4321-4EC1-BA43-B8BCD01A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86" y="4219634"/>
            <a:ext cx="30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865C5B56-6D95-4153-8395-2E353429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23" y="4405061"/>
            <a:ext cx="1245692" cy="747416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A9F72D9E-A2F7-4271-8AB9-A68E8A20752E}"/>
              </a:ext>
            </a:extLst>
          </p:cNvPr>
          <p:cNvSpPr/>
          <p:nvPr/>
        </p:nvSpPr>
        <p:spPr>
          <a:xfrm>
            <a:off x="5058721" y="1816431"/>
            <a:ext cx="277076" cy="44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" name="Tekstvak 8">
            <a:extLst>
              <a:ext uri="{FF2B5EF4-FFF2-40B4-BE49-F238E27FC236}">
                <a16:creationId xmlns:a16="http://schemas.microsoft.com/office/drawing/2014/main" id="{FDBA318D-DCAE-4FBC-BA81-47DEA495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1" y="1983561"/>
            <a:ext cx="30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0D01BD48-28E0-47D8-A081-83BC84408CB4}"/>
              </a:ext>
            </a:extLst>
          </p:cNvPr>
          <p:cNvGrpSpPr/>
          <p:nvPr/>
        </p:nvGrpSpPr>
        <p:grpSpPr>
          <a:xfrm>
            <a:off x="943200" y="1469876"/>
            <a:ext cx="634956" cy="4332717"/>
            <a:chOff x="943200" y="1469877"/>
            <a:chExt cx="634956" cy="4307080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199860DB-7A46-453D-B379-941F58947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1650" r="90438" b="11485"/>
            <a:stretch/>
          </p:blipFill>
          <p:spPr bwMode="auto">
            <a:xfrm>
              <a:off x="965675" y="1808681"/>
              <a:ext cx="612481" cy="396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8C8C8D7-E074-48CE-A81D-42DD639CC64B}"/>
                </a:ext>
              </a:extLst>
            </p:cNvPr>
            <p:cNvSpPr/>
            <p:nvPr/>
          </p:nvSpPr>
          <p:spPr>
            <a:xfrm>
              <a:off x="943200" y="1469877"/>
              <a:ext cx="612481" cy="279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444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D46ECF5-3288-4648-914C-E1B00D753436}"/>
              </a:ext>
            </a:extLst>
          </p:cNvPr>
          <p:cNvSpPr txBox="1"/>
          <p:nvPr/>
        </p:nvSpPr>
        <p:spPr>
          <a:xfrm>
            <a:off x="1594120" y="580960"/>
            <a:ext cx="6056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onvertakt alkanon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AD14AE9-FB3A-47F8-BF91-1539195A3994}"/>
              </a:ext>
            </a:extLst>
          </p:cNvPr>
          <p:cNvGrpSpPr/>
          <p:nvPr/>
        </p:nvGrpSpPr>
        <p:grpSpPr>
          <a:xfrm>
            <a:off x="964800" y="2298819"/>
            <a:ext cx="6930000" cy="4559182"/>
            <a:chOff x="964800" y="2298819"/>
            <a:chExt cx="6930000" cy="4559182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E4C38AF-F2FC-4FCB-A992-F9A84E2A6FB0}"/>
                </a:ext>
              </a:extLst>
            </p:cNvPr>
            <p:cNvGrpSpPr/>
            <p:nvPr/>
          </p:nvGrpSpPr>
          <p:grpSpPr>
            <a:xfrm>
              <a:off x="964800" y="2298819"/>
              <a:ext cx="6930000" cy="4559182"/>
              <a:chOff x="964800" y="2298819"/>
              <a:chExt cx="6930000" cy="4559182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EDB7D4F-FED5-48FD-BAFA-8A79213DFDB5}"/>
                  </a:ext>
                </a:extLst>
              </p:cNvPr>
              <p:cNvGrpSpPr/>
              <p:nvPr/>
            </p:nvGrpSpPr>
            <p:grpSpPr>
              <a:xfrm>
                <a:off x="1153684" y="2298819"/>
                <a:ext cx="6699904" cy="4559182"/>
                <a:chOff x="1691491" y="3284344"/>
                <a:chExt cx="5794937" cy="3573655"/>
              </a:xfrm>
            </p:grpSpPr>
            <p:grpSp>
              <p:nvGrpSpPr>
                <p:cNvPr id="13" name="Groep 12">
                  <a:extLst>
                    <a:ext uri="{FF2B5EF4-FFF2-40B4-BE49-F238E27FC236}">
                      <a16:creationId xmlns:a16="http://schemas.microsoft.com/office/drawing/2014/main" id="{D8EE8A2D-6F13-4E9F-A5FB-C6CB2B0419CF}"/>
                    </a:ext>
                  </a:extLst>
                </p:cNvPr>
                <p:cNvGrpSpPr/>
                <p:nvPr/>
              </p:nvGrpSpPr>
              <p:grpSpPr>
                <a:xfrm>
                  <a:off x="1691491" y="3284344"/>
                  <a:ext cx="5794937" cy="3573655"/>
                  <a:chOff x="1691491" y="3284344"/>
                  <a:chExt cx="5794937" cy="3573655"/>
                </a:xfrm>
              </p:grpSpPr>
              <p:pic>
                <p:nvPicPr>
                  <p:cNvPr id="4100" name="Picture 4" descr="http://www.chemguide.co.uk/analysis/masspec/p2onemspec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936" t="11382"/>
                  <a:stretch/>
                </p:blipFill>
                <p:spPr bwMode="auto">
                  <a:xfrm>
                    <a:off x="1981169" y="3284344"/>
                    <a:ext cx="5505259" cy="35736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</p:pic>
              <p:pic>
                <p:nvPicPr>
                  <p:cNvPr id="12" name="Picture 6">
                    <a:extLst>
                      <a:ext uri="{FF2B5EF4-FFF2-40B4-BE49-F238E27FC236}">
                        <a16:creationId xmlns:a16="http://schemas.microsoft.com/office/drawing/2014/main" id="{4164E1CB-4723-4F7D-821D-B6636301CB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1" t="1649" r="90438"/>
                  <a:stretch/>
                </p:blipFill>
                <p:spPr bwMode="auto">
                  <a:xfrm>
                    <a:off x="1691491" y="3606325"/>
                    <a:ext cx="410114" cy="301980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" name="Rechthoek 1">
                  <a:extLst>
                    <a:ext uri="{FF2B5EF4-FFF2-40B4-BE49-F238E27FC236}">
                      <a16:creationId xmlns:a16="http://schemas.microsoft.com/office/drawing/2014/main" id="{A98C10DA-DFA0-496D-9700-8426EA3EF999}"/>
                    </a:ext>
                  </a:extLst>
                </p:cNvPr>
                <p:cNvSpPr/>
                <p:nvPr/>
              </p:nvSpPr>
              <p:spPr>
                <a:xfrm>
                  <a:off x="4691641" y="3366650"/>
                  <a:ext cx="957129" cy="3999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C9E1B9B8-9912-4C70-BF75-E1C066500BBE}"/>
                    </a:ext>
                  </a:extLst>
                </p:cNvPr>
                <p:cNvSpPr/>
                <p:nvPr/>
              </p:nvSpPr>
              <p:spPr>
                <a:xfrm>
                  <a:off x="5964964" y="5017396"/>
                  <a:ext cx="462571" cy="8193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E88781FE-6E76-4694-9D04-48F2CF0AB07D}"/>
                    </a:ext>
                  </a:extLst>
                </p:cNvPr>
                <p:cNvSpPr/>
                <p:nvPr/>
              </p:nvSpPr>
              <p:spPr>
                <a:xfrm>
                  <a:off x="6657174" y="4930923"/>
                  <a:ext cx="632389" cy="7007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8A124C02-2E0D-44AF-853B-9405A679A91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445"/>
              <a:stretch/>
            </p:blipFill>
            <p:spPr bwMode="auto">
              <a:xfrm>
                <a:off x="964800" y="2571075"/>
                <a:ext cx="6930000" cy="1349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E0DAF94B-12B2-4FB0-BB98-6DB8770B4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04" r="134" b="10503"/>
              <a:stretch/>
            </p:blipFill>
            <p:spPr bwMode="auto">
              <a:xfrm>
                <a:off x="7650586" y="2599200"/>
                <a:ext cx="240894" cy="35597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2B0C15C-7FD3-489C-9914-4042E95A0E45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1B5D5CD-ECA7-4B16-B163-DA4F9068A892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2EE6B22-C122-481F-9F8C-FC427F28C630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59516501"/>
      </p:ext>
    </p:extLst>
  </p:cSld>
  <p:clrMapOvr>
    <a:masterClrMapping/>
  </p:clrMapOvr>
  <p:transition spd="slow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D46ECF5-3288-4648-914C-E1B00D753436}"/>
              </a:ext>
            </a:extLst>
          </p:cNvPr>
          <p:cNvSpPr txBox="1"/>
          <p:nvPr/>
        </p:nvSpPr>
        <p:spPr>
          <a:xfrm>
            <a:off x="1594120" y="580960"/>
            <a:ext cx="60564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onvertakt alkanon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 onvertakt alkanon?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BEAAD8B-8786-4CA3-AD85-74F07AD5385F}"/>
              </a:ext>
            </a:extLst>
          </p:cNvPr>
          <p:cNvGrpSpPr/>
          <p:nvPr/>
        </p:nvGrpSpPr>
        <p:grpSpPr>
          <a:xfrm>
            <a:off x="964800" y="2298819"/>
            <a:ext cx="6930000" cy="4559182"/>
            <a:chOff x="964800" y="2298819"/>
            <a:chExt cx="6930000" cy="4559182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E4C38AF-F2FC-4FCB-A992-F9A84E2A6FB0}"/>
                </a:ext>
              </a:extLst>
            </p:cNvPr>
            <p:cNvGrpSpPr/>
            <p:nvPr/>
          </p:nvGrpSpPr>
          <p:grpSpPr>
            <a:xfrm>
              <a:off x="964800" y="2298819"/>
              <a:ext cx="6930000" cy="4559182"/>
              <a:chOff x="964800" y="2298819"/>
              <a:chExt cx="6930000" cy="4559182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EDB7D4F-FED5-48FD-BAFA-8A79213DFDB5}"/>
                  </a:ext>
                </a:extLst>
              </p:cNvPr>
              <p:cNvGrpSpPr/>
              <p:nvPr/>
            </p:nvGrpSpPr>
            <p:grpSpPr>
              <a:xfrm>
                <a:off x="1153684" y="2298819"/>
                <a:ext cx="6699904" cy="4559182"/>
                <a:chOff x="1691491" y="3284344"/>
                <a:chExt cx="5794937" cy="3573655"/>
              </a:xfrm>
            </p:grpSpPr>
            <p:grpSp>
              <p:nvGrpSpPr>
                <p:cNvPr id="13" name="Groep 12">
                  <a:extLst>
                    <a:ext uri="{FF2B5EF4-FFF2-40B4-BE49-F238E27FC236}">
                      <a16:creationId xmlns:a16="http://schemas.microsoft.com/office/drawing/2014/main" id="{D8EE8A2D-6F13-4E9F-A5FB-C6CB2B0419CF}"/>
                    </a:ext>
                  </a:extLst>
                </p:cNvPr>
                <p:cNvGrpSpPr/>
                <p:nvPr/>
              </p:nvGrpSpPr>
              <p:grpSpPr>
                <a:xfrm>
                  <a:off x="1691491" y="3284344"/>
                  <a:ext cx="5794937" cy="3573655"/>
                  <a:chOff x="1691491" y="3284344"/>
                  <a:chExt cx="5794937" cy="3573655"/>
                </a:xfrm>
              </p:grpSpPr>
              <p:pic>
                <p:nvPicPr>
                  <p:cNvPr id="4100" name="Picture 4" descr="http://www.chemguide.co.uk/analysis/masspec/p2onemspec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936" t="11382"/>
                  <a:stretch/>
                </p:blipFill>
                <p:spPr bwMode="auto">
                  <a:xfrm>
                    <a:off x="1981169" y="3284344"/>
                    <a:ext cx="5505259" cy="35736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</p:pic>
              <p:pic>
                <p:nvPicPr>
                  <p:cNvPr id="12" name="Picture 6">
                    <a:extLst>
                      <a:ext uri="{FF2B5EF4-FFF2-40B4-BE49-F238E27FC236}">
                        <a16:creationId xmlns:a16="http://schemas.microsoft.com/office/drawing/2014/main" id="{4164E1CB-4723-4F7D-821D-B6636301CB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1" t="1649" r="90438"/>
                  <a:stretch/>
                </p:blipFill>
                <p:spPr bwMode="auto">
                  <a:xfrm>
                    <a:off x="1691491" y="3606325"/>
                    <a:ext cx="410114" cy="301980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" name="Rechthoek 1">
                  <a:extLst>
                    <a:ext uri="{FF2B5EF4-FFF2-40B4-BE49-F238E27FC236}">
                      <a16:creationId xmlns:a16="http://schemas.microsoft.com/office/drawing/2014/main" id="{A98C10DA-DFA0-496D-9700-8426EA3EF999}"/>
                    </a:ext>
                  </a:extLst>
                </p:cNvPr>
                <p:cNvSpPr/>
                <p:nvPr/>
              </p:nvSpPr>
              <p:spPr>
                <a:xfrm>
                  <a:off x="4691641" y="3341269"/>
                  <a:ext cx="957129" cy="4187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C9E1B9B8-9912-4C70-BF75-E1C066500BBE}"/>
                    </a:ext>
                  </a:extLst>
                </p:cNvPr>
                <p:cNvSpPr/>
                <p:nvPr/>
              </p:nvSpPr>
              <p:spPr>
                <a:xfrm>
                  <a:off x="5964964" y="5017396"/>
                  <a:ext cx="462571" cy="8193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E88781FE-6E76-4694-9D04-48F2CF0AB07D}"/>
                    </a:ext>
                  </a:extLst>
                </p:cNvPr>
                <p:cNvSpPr/>
                <p:nvPr/>
              </p:nvSpPr>
              <p:spPr>
                <a:xfrm>
                  <a:off x="6657174" y="4930923"/>
                  <a:ext cx="632389" cy="7007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8A124C02-2E0D-44AF-853B-9405A679A91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445"/>
              <a:stretch/>
            </p:blipFill>
            <p:spPr bwMode="auto">
              <a:xfrm>
                <a:off x="964800" y="2571075"/>
                <a:ext cx="6930000" cy="1349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E0DAF94B-12B2-4FB0-BB98-6DB8770B4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385" r="134" b="10503"/>
              <a:stretch/>
            </p:blipFill>
            <p:spPr bwMode="auto">
              <a:xfrm>
                <a:off x="7682668" y="2599200"/>
                <a:ext cx="208811" cy="35597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3A2A43F-4FF1-4762-A6E2-5AD0EEF79436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CC348DE3-F2F0-4768-ACD3-57EB06131EF4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BAAEF39-0B06-43C1-9BDB-8EC95EDD1386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08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D46ECF5-3288-4648-914C-E1B00D753436}"/>
              </a:ext>
            </a:extLst>
          </p:cNvPr>
          <p:cNvSpPr txBox="1"/>
          <p:nvPr/>
        </p:nvSpPr>
        <p:spPr>
          <a:xfrm>
            <a:off x="1594120" y="580960"/>
            <a:ext cx="605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onvertakt alkanon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9CF1408A-6E9C-40B8-AA41-FF141837628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6161FD22-4691-4317-9AB2-11818E316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0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4C1DEC-E08B-4A15-ABCF-27642D8B9AB1}"/>
              </a:ext>
            </a:extLst>
          </p:cNvPr>
          <p:cNvSpPr txBox="1"/>
          <p:nvPr/>
        </p:nvSpPr>
        <p:spPr>
          <a:xfrm>
            <a:off x="2572753" y="858911"/>
            <a:ext cx="64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C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513C1CD-83C2-4844-ABD0-9100C9037054}"/>
              </a:ext>
            </a:extLst>
          </p:cNvPr>
          <p:cNvGrpSpPr/>
          <p:nvPr/>
        </p:nvGrpSpPr>
        <p:grpSpPr>
          <a:xfrm>
            <a:off x="914400" y="1371600"/>
            <a:ext cx="7315200" cy="4922838"/>
            <a:chOff x="914400" y="1371600"/>
            <a:chExt cx="7315200" cy="49228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308BB98C-5BE8-4B9A-B9A6-CD79BE5C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4922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1DFC4-9E0B-4C7A-81A2-0CEF216DB000}"/>
                </a:ext>
              </a:extLst>
            </p:cNvPr>
            <p:cNvSpPr/>
            <p:nvPr/>
          </p:nvSpPr>
          <p:spPr>
            <a:xfrm>
              <a:off x="3492500" y="1628775"/>
              <a:ext cx="4175125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5C7BC6A-76CB-42F8-8951-564C752EFDA2}"/>
                </a:ext>
              </a:extLst>
            </p:cNvPr>
            <p:cNvSpPr/>
            <p:nvPr/>
          </p:nvSpPr>
          <p:spPr>
            <a:xfrm>
              <a:off x="2484438" y="2276475"/>
              <a:ext cx="647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8A053-69EA-49B9-A0E6-1EC8299052C5}"/>
                </a:ext>
              </a:extLst>
            </p:cNvPr>
            <p:cNvSpPr/>
            <p:nvPr/>
          </p:nvSpPr>
          <p:spPr>
            <a:xfrm>
              <a:off x="5365750" y="5281613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9538806C-2916-41E0-B69A-EEE2462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5284788"/>
              <a:ext cx="298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D4EF3A6-3151-48DE-B4C5-2F0977238C5A}"/>
                </a:ext>
              </a:extLst>
            </p:cNvPr>
            <p:cNvSpPr/>
            <p:nvPr/>
          </p:nvSpPr>
          <p:spPr>
            <a:xfrm>
              <a:off x="5724525" y="52847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1" name="Afbeelding 14">
              <a:extLst>
                <a:ext uri="{FF2B5EF4-FFF2-40B4-BE49-F238E27FC236}">
                  <a16:creationId xmlns:a16="http://schemas.microsoft.com/office/drawing/2014/main" id="{BBEAD7C1-07EA-4809-BCE9-FF4FFE1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5091113"/>
              <a:ext cx="298450" cy="20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61792744-8D1F-432C-AE54-E85682E5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941888"/>
              <a:ext cx="296862" cy="200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4DC4D1-2281-4DA3-818E-78583926A053}"/>
                </a:ext>
              </a:extLst>
            </p:cNvPr>
            <p:cNvSpPr/>
            <p:nvPr/>
          </p:nvSpPr>
          <p:spPr>
            <a:xfrm>
              <a:off x="5839600" y="5184775"/>
              <a:ext cx="612000" cy="40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6AB5D90-1BD4-4FEE-B4E3-71AEA28A2318}"/>
                </a:ext>
              </a:extLst>
            </p:cNvPr>
            <p:cNvSpPr/>
            <p:nvPr/>
          </p:nvSpPr>
          <p:spPr>
            <a:xfrm>
              <a:off x="5168238" y="5364000"/>
              <a:ext cx="612000" cy="130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8E25F6-35E9-4342-BE72-97B134CB6668}"/>
                </a:ext>
              </a:extLst>
            </p:cNvPr>
            <p:cNvSpPr/>
            <p:nvPr/>
          </p:nvSpPr>
          <p:spPr>
            <a:xfrm>
              <a:off x="3858401" y="4880769"/>
              <a:ext cx="612000" cy="304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A2DE00-2D4A-40B4-BBCD-5B8E37C9B0F4}"/>
                </a:ext>
              </a:extLst>
            </p:cNvPr>
            <p:cNvSpPr/>
            <p:nvPr/>
          </p:nvSpPr>
          <p:spPr>
            <a:xfrm>
              <a:off x="4511674" y="5030788"/>
              <a:ext cx="604839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C21921-EEF9-44FD-8F49-F2DFD4917D99}"/>
                </a:ext>
              </a:extLst>
            </p:cNvPr>
            <p:cNvSpPr/>
            <p:nvPr/>
          </p:nvSpPr>
          <p:spPr>
            <a:xfrm>
              <a:off x="3187701" y="4805363"/>
              <a:ext cx="6120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37A4AB-2B2A-4D6F-821D-F8A941E13E39}"/>
                </a:ext>
              </a:extLst>
            </p:cNvPr>
            <p:cNvSpPr/>
            <p:nvPr/>
          </p:nvSpPr>
          <p:spPr>
            <a:xfrm>
              <a:off x="3079750" y="1500188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EC4ED32-B9E1-45F5-9659-4FC541ECE898}"/>
                </a:ext>
              </a:extLst>
            </p:cNvPr>
            <p:cNvSpPr/>
            <p:nvPr/>
          </p:nvSpPr>
          <p:spPr>
            <a:xfrm>
              <a:off x="3708400" y="1989138"/>
              <a:ext cx="287338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6B0E3EC-74D9-4299-A671-F774F4A98B9A}"/>
                </a:ext>
              </a:extLst>
            </p:cNvPr>
            <p:cNvSpPr/>
            <p:nvPr/>
          </p:nvSpPr>
          <p:spPr>
            <a:xfrm>
              <a:off x="4356100" y="4149725"/>
              <a:ext cx="315913" cy="215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30654B-7506-4E9D-B026-7FB93CCD3C65}"/>
                </a:ext>
              </a:extLst>
            </p:cNvPr>
            <p:cNvSpPr/>
            <p:nvPr/>
          </p:nvSpPr>
          <p:spPr>
            <a:xfrm>
              <a:off x="5003800" y="4652963"/>
              <a:ext cx="288925" cy="220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980F298-964A-4DCD-B1BB-D465494B10A8}"/>
                </a:ext>
              </a:extLst>
            </p:cNvPr>
            <p:cNvSpPr/>
            <p:nvPr/>
          </p:nvSpPr>
          <p:spPr>
            <a:xfrm>
              <a:off x="6378575" y="5281613"/>
              <a:ext cx="280988" cy="211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141FCF6B-95C2-4E34-BAA3-E4FF30C42EE1}"/>
              </a:ext>
            </a:extLst>
          </p:cNvPr>
          <p:cNvSpPr txBox="1"/>
          <p:nvPr/>
        </p:nvSpPr>
        <p:spPr>
          <a:xfrm>
            <a:off x="4059238" y="2445882"/>
            <a:ext cx="499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3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2</a:t>
            </a:r>
            <a:r>
              <a:rPr lang="nl-NL" sz="1600" dirty="0"/>
              <a:t>—CH</a:t>
            </a:r>
            <a:r>
              <a:rPr lang="nl-NL" sz="1600" baseline="-25000" dirty="0"/>
              <a:t>3</a:t>
            </a:r>
            <a:endParaRPr lang="nl-NL" sz="1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3BA06A-65F5-4603-A826-DE5673BBD50B}"/>
              </a:ext>
            </a:extLst>
          </p:cNvPr>
          <p:cNvSpPr txBox="1"/>
          <p:nvPr/>
        </p:nvSpPr>
        <p:spPr>
          <a:xfrm>
            <a:off x="5581650" y="1835706"/>
            <a:ext cx="13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Decaan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4AC7025-6BC3-4BA6-B90A-550AC9AAE8C8}"/>
              </a:ext>
            </a:extLst>
          </p:cNvPr>
          <p:cNvSpPr/>
          <p:nvPr/>
        </p:nvSpPr>
        <p:spPr>
          <a:xfrm>
            <a:off x="7538708" y="5896800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C</a:t>
            </a:r>
            <a:r>
              <a:rPr lang="nl-NL" sz="1400" b="1" baseline="-25000" dirty="0">
                <a:solidFill>
                  <a:srgbClr val="FF0000"/>
                </a:solidFill>
              </a:rPr>
              <a:t>10</a:t>
            </a:r>
            <a:r>
              <a:rPr lang="nl-NL" sz="1400" b="1" dirty="0">
                <a:solidFill>
                  <a:srgbClr val="FF0000"/>
                </a:solidFill>
              </a:rPr>
              <a:t>H</a:t>
            </a:r>
            <a:r>
              <a:rPr lang="nl-NL" sz="1400" b="1" baseline="-25000" dirty="0">
                <a:solidFill>
                  <a:srgbClr val="FF0000"/>
                </a:solidFill>
              </a:rPr>
              <a:t>22</a:t>
            </a:r>
            <a:r>
              <a:rPr lang="nl-NL" sz="1400" b="1" baseline="30000" dirty="0">
                <a:solidFill>
                  <a:srgbClr val="FF0000"/>
                </a:solidFill>
              </a:rPr>
              <a:t>+</a:t>
            </a:r>
            <a:endParaRPr lang="nl-N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D46ECF5-3288-4648-914C-E1B00D753436}"/>
              </a:ext>
            </a:extLst>
          </p:cNvPr>
          <p:cNvSpPr txBox="1"/>
          <p:nvPr/>
        </p:nvSpPr>
        <p:spPr>
          <a:xfrm>
            <a:off x="1594120" y="580960"/>
            <a:ext cx="605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onvertakt alkanon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18295A95-AEF0-4826-988C-F4D01D2D1DA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A4EE3E6-F8C3-4793-AC1F-8B7A997D4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49EBF236-A63B-440D-A6E9-DA5C94809FD0}"/>
              </a:ext>
            </a:extLst>
          </p:cNvPr>
          <p:cNvSpPr txBox="1"/>
          <p:nvPr/>
        </p:nvSpPr>
        <p:spPr>
          <a:xfrm>
            <a:off x="6936238" y="4894969"/>
            <a:ext cx="12522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Moleculair-ion</a:t>
            </a:r>
          </a:p>
        </p:txBody>
      </p:sp>
    </p:spTree>
    <p:extLst>
      <p:ext uri="{BB962C8B-B14F-4D97-AF65-F5344CB8AC3E}">
        <p14:creationId xmlns:p14="http://schemas.microsoft.com/office/powerpoint/2010/main" val="38985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D46ECF5-3288-4648-914C-E1B00D753436}"/>
              </a:ext>
            </a:extLst>
          </p:cNvPr>
          <p:cNvSpPr txBox="1"/>
          <p:nvPr/>
        </p:nvSpPr>
        <p:spPr>
          <a:xfrm>
            <a:off x="1594120" y="580960"/>
            <a:ext cx="605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Massaspectrum van een onvertakt alkanon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FB01BD1D-243A-4748-A736-CEFCE82C3E5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359CFA6-C24C-4B84-885C-684F92439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06FD58-0367-4A46-A7EE-6B732ECCB9B3}"/>
              </a:ext>
            </a:extLst>
          </p:cNvPr>
          <p:cNvSpPr txBox="1"/>
          <p:nvPr/>
        </p:nvSpPr>
        <p:spPr>
          <a:xfrm>
            <a:off x="6936238" y="4894969"/>
            <a:ext cx="12522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/>
              <a:t>Moleculair-ion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605B43-0FD4-4A07-911A-A92B5C025297}"/>
              </a:ext>
            </a:extLst>
          </p:cNvPr>
          <p:cNvSpPr txBox="1"/>
          <p:nvPr/>
        </p:nvSpPr>
        <p:spPr>
          <a:xfrm>
            <a:off x="7142223" y="4634153"/>
            <a:ext cx="840295" cy="3488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10</a:t>
            </a:r>
            <a:r>
              <a:rPr lang="nl-NL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B35FE5-E62F-4F12-86AF-684FCE2F2DD4}"/>
              </a:ext>
            </a:extLst>
          </p:cNvPr>
          <p:cNvSpPr txBox="1"/>
          <p:nvPr/>
        </p:nvSpPr>
        <p:spPr>
          <a:xfrm>
            <a:off x="4671094" y="3272547"/>
            <a:ext cx="3150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moleculair-ion: massa 86 u.</a:t>
            </a:r>
          </a:p>
          <a:p>
            <a:r>
              <a:rPr lang="nl-NL" dirty="0">
                <a:solidFill>
                  <a:srgbClr val="FF0000"/>
                </a:solidFill>
              </a:rPr>
              <a:t>Het kan pentaan-2-on of </a:t>
            </a:r>
          </a:p>
          <a:p>
            <a:r>
              <a:rPr lang="nl-NL" dirty="0">
                <a:solidFill>
                  <a:srgbClr val="FF0000"/>
                </a:solidFill>
              </a:rPr>
              <a:t>pentaan-3-on zijn.</a:t>
            </a:r>
          </a:p>
        </p:txBody>
      </p:sp>
    </p:spTree>
    <p:extLst>
      <p:ext uri="{BB962C8B-B14F-4D97-AF65-F5344CB8AC3E}">
        <p14:creationId xmlns:p14="http://schemas.microsoft.com/office/powerpoint/2010/main" val="11081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00AD792-B0D9-4228-82C8-8BE07AC1A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298391" y="201335"/>
            <a:ext cx="2525086" cy="2214695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1C2B1648-CE02-46C0-AC82-6E4F83C6142B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D6B63E7F-B358-47B5-AE40-2BA5ED0091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CECF67B-491E-425A-B7BC-439032C0430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59338657-46E2-478B-9844-BB3857B5B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8788651-5C4D-4BA8-9434-BD2816DA7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14533" y="3345864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/>
          <p:nvPr/>
        </p:nvCxnSpPr>
        <p:spPr>
          <a:xfrm flipH="1">
            <a:off x="6537533" y="5884164"/>
            <a:ext cx="99131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BD7154B9-68F4-4873-86DD-23BB1AF54E05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E215BA62-5EE2-4699-A98C-7665AEB98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C10BFA29-2C10-4798-9A04-ECBAB2D7AFB5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7C68A4EC-5232-4709-BA35-CA588550A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F2C197A-1D9B-4ED6-8E31-1A21F3D55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1582" y="3345864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/>
          <p:nvPr/>
        </p:nvCxnSpPr>
        <p:spPr>
          <a:xfrm flipH="1">
            <a:off x="6537533" y="5884164"/>
            <a:ext cx="99131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89F91B1-0B0F-428B-BE00-7BAB53BDE3D3}"/>
              </a:ext>
            </a:extLst>
          </p:cNvPr>
          <p:cNvSpPr txBox="1"/>
          <p:nvPr/>
        </p:nvSpPr>
        <p:spPr>
          <a:xfrm>
            <a:off x="6806067" y="55243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F2D93FCE-4A37-4077-A577-06135839F9D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A0EB729B-EBBB-4922-8F62-D9C95DAE1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F89A4A15-013F-432E-A39A-C9AC6FAE9373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FF7B9B2-3364-4102-8111-0DD9F01D78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DD7B06F-5BDE-45F1-A58E-1C160060B0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49" y="3345864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1C2B1648-CE02-46C0-AC82-6E4F83C6142B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/>
          <p:nvPr/>
        </p:nvCxnSpPr>
        <p:spPr>
          <a:xfrm flipH="1">
            <a:off x="6537533" y="5884164"/>
            <a:ext cx="99131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89F91B1-0B0F-428B-BE00-7BAB53BDE3D3}"/>
              </a:ext>
            </a:extLst>
          </p:cNvPr>
          <p:cNvSpPr txBox="1"/>
          <p:nvPr/>
        </p:nvSpPr>
        <p:spPr>
          <a:xfrm>
            <a:off x="6806067" y="55243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62DA83A5-1A0C-4C32-9F0B-76AA401B860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464FD273-2E5A-48F3-AEFF-DB374C988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C7E5609-FD43-4E0A-9DA7-05747E4E4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85F77173-9DB0-45B8-A719-11DA7AE061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  <p:sp>
        <p:nvSpPr>
          <p:cNvPr id="28" name="Vrije vorm 8">
            <a:extLst>
              <a:ext uri="{FF2B5EF4-FFF2-40B4-BE49-F238E27FC236}">
                <a16:creationId xmlns:a16="http://schemas.microsoft.com/office/drawing/2014/main" id="{F16858B9-0F7F-4E6E-B67C-6FD1995872B6}"/>
              </a:ext>
            </a:extLst>
          </p:cNvPr>
          <p:cNvSpPr/>
          <p:nvPr/>
        </p:nvSpPr>
        <p:spPr>
          <a:xfrm>
            <a:off x="8107479" y="1242268"/>
            <a:ext cx="14260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29" name="Vrije vorm 12">
            <a:extLst>
              <a:ext uri="{FF2B5EF4-FFF2-40B4-BE49-F238E27FC236}">
                <a16:creationId xmlns:a16="http://schemas.microsoft.com/office/drawing/2014/main" id="{D9048BAF-A1B1-4F89-AB15-83B4FFDBBB00}"/>
              </a:ext>
            </a:extLst>
          </p:cNvPr>
          <p:cNvSpPr/>
          <p:nvPr/>
        </p:nvSpPr>
        <p:spPr>
          <a:xfrm rot="15865915">
            <a:off x="6847044" y="941187"/>
            <a:ext cx="14840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30" name="Vrije vorm 13">
            <a:extLst>
              <a:ext uri="{FF2B5EF4-FFF2-40B4-BE49-F238E27FC236}">
                <a16:creationId xmlns:a16="http://schemas.microsoft.com/office/drawing/2014/main" id="{51102BC2-72C1-4309-B8D5-D3E6F1BAB472}"/>
              </a:ext>
            </a:extLst>
          </p:cNvPr>
          <p:cNvSpPr/>
          <p:nvPr/>
        </p:nvSpPr>
        <p:spPr>
          <a:xfrm>
            <a:off x="1954941" y="1601262"/>
            <a:ext cx="12214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31" name="Vrije vorm 14">
            <a:extLst>
              <a:ext uri="{FF2B5EF4-FFF2-40B4-BE49-F238E27FC236}">
                <a16:creationId xmlns:a16="http://schemas.microsoft.com/office/drawing/2014/main" id="{00EC7247-365F-4881-8B60-8F58EA001E78}"/>
              </a:ext>
            </a:extLst>
          </p:cNvPr>
          <p:cNvSpPr/>
          <p:nvPr/>
        </p:nvSpPr>
        <p:spPr>
          <a:xfrm rot="5669033">
            <a:off x="1073235" y="700917"/>
            <a:ext cx="160899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7663" y="3348028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1C2B1648-CE02-46C0-AC82-6E4F83C6142B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/>
          <p:nvPr/>
        </p:nvCxnSpPr>
        <p:spPr>
          <a:xfrm flipH="1">
            <a:off x="6537533" y="5884164"/>
            <a:ext cx="99131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89F91B1-0B0F-428B-BE00-7BAB53BDE3D3}"/>
              </a:ext>
            </a:extLst>
          </p:cNvPr>
          <p:cNvSpPr txBox="1"/>
          <p:nvPr/>
        </p:nvSpPr>
        <p:spPr>
          <a:xfrm>
            <a:off x="6806067" y="55243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8" name="Vrije vorm 8">
            <a:extLst>
              <a:ext uri="{FF2B5EF4-FFF2-40B4-BE49-F238E27FC236}">
                <a16:creationId xmlns:a16="http://schemas.microsoft.com/office/drawing/2014/main" id="{F16858B9-0F7F-4E6E-B67C-6FD1995872B6}"/>
              </a:ext>
            </a:extLst>
          </p:cNvPr>
          <p:cNvSpPr/>
          <p:nvPr/>
        </p:nvSpPr>
        <p:spPr>
          <a:xfrm>
            <a:off x="8102120" y="1249147"/>
            <a:ext cx="14260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12">
            <a:extLst>
              <a:ext uri="{FF2B5EF4-FFF2-40B4-BE49-F238E27FC236}">
                <a16:creationId xmlns:a16="http://schemas.microsoft.com/office/drawing/2014/main" id="{D9048BAF-A1B1-4F89-AB15-83B4FFDBBB00}"/>
              </a:ext>
            </a:extLst>
          </p:cNvPr>
          <p:cNvSpPr/>
          <p:nvPr/>
        </p:nvSpPr>
        <p:spPr>
          <a:xfrm rot="15865915">
            <a:off x="6820631" y="905392"/>
            <a:ext cx="14840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13">
            <a:extLst>
              <a:ext uri="{FF2B5EF4-FFF2-40B4-BE49-F238E27FC236}">
                <a16:creationId xmlns:a16="http://schemas.microsoft.com/office/drawing/2014/main" id="{51102BC2-72C1-4309-B8D5-D3E6F1BAB472}"/>
              </a:ext>
            </a:extLst>
          </p:cNvPr>
          <p:cNvSpPr/>
          <p:nvPr/>
        </p:nvSpPr>
        <p:spPr>
          <a:xfrm>
            <a:off x="1993563" y="1598502"/>
            <a:ext cx="12214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14">
            <a:extLst>
              <a:ext uri="{FF2B5EF4-FFF2-40B4-BE49-F238E27FC236}">
                <a16:creationId xmlns:a16="http://schemas.microsoft.com/office/drawing/2014/main" id="{00EC7247-365F-4881-8B60-8F58EA001E78}"/>
              </a:ext>
            </a:extLst>
          </p:cNvPr>
          <p:cNvSpPr/>
          <p:nvPr/>
        </p:nvSpPr>
        <p:spPr>
          <a:xfrm rot="5669033">
            <a:off x="1058746" y="632626"/>
            <a:ext cx="160899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EC8476-52FD-4CFA-870E-5B7778C8903D}"/>
              </a:ext>
            </a:extLst>
          </p:cNvPr>
          <p:cNvSpPr txBox="1"/>
          <p:nvPr/>
        </p:nvSpPr>
        <p:spPr>
          <a:xfrm>
            <a:off x="1872000" y="3395472"/>
            <a:ext cx="279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pentaan-2-on en bij pentaan-3-on kan CH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bij </a:t>
            </a:r>
          </a:p>
          <a:p>
            <a:r>
              <a:rPr lang="nl-NL" dirty="0">
                <a:solidFill>
                  <a:srgbClr val="FF0000"/>
                </a:solidFill>
              </a:rPr>
              <a:t>de fragmentatie worden afgesplitst.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 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F5A1E04F-2FC7-466C-810D-824F9890E78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DDE3FC8D-663D-416E-ADE8-0A513D84F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A9FDE66D-3421-4AF9-A7E3-3B22BB5CD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F0D1B745-C87F-4145-B54D-1784CE3171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  <p:sp>
        <p:nvSpPr>
          <p:cNvPr id="38" name="Vrije vorm 8">
            <a:extLst>
              <a:ext uri="{FF2B5EF4-FFF2-40B4-BE49-F238E27FC236}">
                <a16:creationId xmlns:a16="http://schemas.microsoft.com/office/drawing/2014/main" id="{F4B88D66-E1C0-4872-856D-A00E4BDF19B1}"/>
              </a:ext>
            </a:extLst>
          </p:cNvPr>
          <p:cNvSpPr/>
          <p:nvPr/>
        </p:nvSpPr>
        <p:spPr>
          <a:xfrm>
            <a:off x="8107479" y="1242268"/>
            <a:ext cx="14260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39" name="Vrije vorm 12">
            <a:extLst>
              <a:ext uri="{FF2B5EF4-FFF2-40B4-BE49-F238E27FC236}">
                <a16:creationId xmlns:a16="http://schemas.microsoft.com/office/drawing/2014/main" id="{9909FAA4-F4CE-4401-B175-FAC3E886EC0A}"/>
              </a:ext>
            </a:extLst>
          </p:cNvPr>
          <p:cNvSpPr/>
          <p:nvPr/>
        </p:nvSpPr>
        <p:spPr>
          <a:xfrm rot="15865915">
            <a:off x="6847044" y="941187"/>
            <a:ext cx="14840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40" name="Vrije vorm 13">
            <a:extLst>
              <a:ext uri="{FF2B5EF4-FFF2-40B4-BE49-F238E27FC236}">
                <a16:creationId xmlns:a16="http://schemas.microsoft.com/office/drawing/2014/main" id="{B0833ACC-1FA0-42F3-B292-769E1780F44F}"/>
              </a:ext>
            </a:extLst>
          </p:cNvPr>
          <p:cNvSpPr/>
          <p:nvPr/>
        </p:nvSpPr>
        <p:spPr>
          <a:xfrm>
            <a:off x="1954941" y="1601262"/>
            <a:ext cx="122142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  <p:sp>
        <p:nvSpPr>
          <p:cNvPr id="41" name="Vrije vorm 14">
            <a:extLst>
              <a:ext uri="{FF2B5EF4-FFF2-40B4-BE49-F238E27FC236}">
                <a16:creationId xmlns:a16="http://schemas.microsoft.com/office/drawing/2014/main" id="{7F1D58F4-614A-4132-998A-1C4EE8218086}"/>
              </a:ext>
            </a:extLst>
          </p:cNvPr>
          <p:cNvSpPr/>
          <p:nvPr/>
        </p:nvSpPr>
        <p:spPr>
          <a:xfrm rot="5669033">
            <a:off x="1073235" y="700917"/>
            <a:ext cx="160899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699025" y="3341269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00AD792-B0D9-4228-82C8-8BE07AC1A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298391" y="201335"/>
            <a:ext cx="2525086" cy="2214695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10386EF8-DF21-4DE2-B50C-D518161FFE2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39CC7792-F9CB-4289-BFD0-994ED4208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70B32B0F-DA7A-4093-B059-7C6249E52629}"/>
              </a:ext>
            </a:extLst>
          </p:cNvPr>
          <p:cNvSpPr txBox="1"/>
          <p:nvPr/>
        </p:nvSpPr>
        <p:spPr>
          <a:xfrm>
            <a:off x="4780992" y="500872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CAD30FC-E647-4D52-8BDC-26BCB949F11C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           pentaan-3-on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56A014B-18FB-4C20-B5A2-6EB696474B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B93E7F8-1E78-4505-8A93-E53E90772E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0160" r="14681" b="18653"/>
          <a:stretch/>
        </p:blipFill>
        <p:spPr>
          <a:xfrm>
            <a:off x="6325554" y="201335"/>
            <a:ext cx="2525086" cy="2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8145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>
            <a:extLst>
              <a:ext uri="{FF2B5EF4-FFF2-40B4-BE49-F238E27FC236}">
                <a16:creationId xmlns:a16="http://schemas.microsoft.com/office/drawing/2014/main" id="{91B330DE-B873-4098-A0C1-6EF474C03CD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70AFB09A-353E-4FB7-A004-37904B21D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EBB00060-579E-4A0C-9A39-E2AD4807FC50}"/>
              </a:ext>
            </a:extLst>
          </p:cNvPr>
          <p:cNvSpPr txBox="1"/>
          <p:nvPr/>
        </p:nvSpPr>
        <p:spPr>
          <a:xfrm>
            <a:off x="4780992" y="500872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D6B1B08-3E19-4732-BCCF-783A13A8E7AE}"/>
              </a:ext>
            </a:extLst>
          </p:cNvPr>
          <p:cNvSpPr txBox="1"/>
          <p:nvPr/>
        </p:nvSpPr>
        <p:spPr>
          <a:xfrm>
            <a:off x="2908935" y="318938"/>
            <a:ext cx="35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3FFB613-CA8B-4A66-A2AB-956B8DB32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sp>
        <p:nvSpPr>
          <p:cNvPr id="28" name="Vrije vorm 13">
            <a:extLst>
              <a:ext uri="{FF2B5EF4-FFF2-40B4-BE49-F238E27FC236}">
                <a16:creationId xmlns:a16="http://schemas.microsoft.com/office/drawing/2014/main" id="{1C06B6C0-16E7-4B80-A83D-B2720F6DB055}"/>
              </a:ext>
            </a:extLst>
          </p:cNvPr>
          <p:cNvSpPr/>
          <p:nvPr/>
        </p:nvSpPr>
        <p:spPr>
          <a:xfrm rot="5208214">
            <a:off x="1671245" y="1291670"/>
            <a:ext cx="14057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A124C02-2E0D-44AF-853B-9405A679A91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0DAF94B-12B2-4FB0-BB98-6DB8770B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4" r="134" b="10503"/>
          <a:stretch/>
        </p:blipFill>
        <p:spPr bwMode="auto">
          <a:xfrm>
            <a:off x="7650586" y="2599200"/>
            <a:ext cx="240894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0E85B58-4007-4FAB-A09B-088F40253129}"/>
              </a:ext>
            </a:extLst>
          </p:cNvPr>
          <p:cNvGrpSpPr/>
          <p:nvPr/>
        </p:nvGrpSpPr>
        <p:grpSpPr>
          <a:xfrm>
            <a:off x="1153684" y="2298819"/>
            <a:ext cx="6699904" cy="4559182"/>
            <a:chOff x="1153684" y="2298819"/>
            <a:chExt cx="6699904" cy="4559182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EDB7D4F-FED5-48FD-BAFA-8A79213DFDB5}"/>
                </a:ext>
              </a:extLst>
            </p:cNvPr>
            <p:cNvGrpSpPr/>
            <p:nvPr/>
          </p:nvGrpSpPr>
          <p:grpSpPr>
            <a:xfrm>
              <a:off x="1153684" y="2298819"/>
              <a:ext cx="6699904" cy="4559182"/>
              <a:chOff x="1691491" y="3284344"/>
              <a:chExt cx="5794937" cy="3573655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D8EE8A2D-6F13-4E9F-A5FB-C6CB2B0419CF}"/>
                  </a:ext>
                </a:extLst>
              </p:cNvPr>
              <p:cNvGrpSpPr/>
              <p:nvPr/>
            </p:nvGrpSpPr>
            <p:grpSpPr>
              <a:xfrm>
                <a:off x="1691491" y="3284344"/>
                <a:ext cx="5794937" cy="3573655"/>
                <a:chOff x="1691491" y="3284344"/>
                <a:chExt cx="5794937" cy="3573655"/>
              </a:xfrm>
            </p:grpSpPr>
            <p:pic>
              <p:nvPicPr>
                <p:cNvPr id="4100" name="Picture 4" descr="http://www.chemguide.co.uk/analysis/masspec/p2onemspec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1382"/>
                <a:stretch/>
              </p:blipFill>
              <p:spPr bwMode="auto">
                <a:xfrm>
                  <a:off x="1981169" y="3284344"/>
                  <a:ext cx="5505259" cy="3573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</p:pic>
            <p:pic>
              <p:nvPicPr>
                <p:cNvPr id="12" name="Picture 6">
                  <a:extLst>
                    <a:ext uri="{FF2B5EF4-FFF2-40B4-BE49-F238E27FC236}">
                      <a16:creationId xmlns:a16="http://schemas.microsoft.com/office/drawing/2014/main" id="{4164E1CB-4723-4F7D-821D-B6636301C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" t="1649" r="90438"/>
                <a:stretch/>
              </p:blipFill>
              <p:spPr bwMode="auto">
                <a:xfrm>
                  <a:off x="1691491" y="3606325"/>
                  <a:ext cx="410114" cy="30198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A98C10DA-DFA0-496D-9700-8426EA3EF999}"/>
                  </a:ext>
                </a:extLst>
              </p:cNvPr>
              <p:cNvSpPr/>
              <p:nvPr/>
            </p:nvSpPr>
            <p:spPr>
              <a:xfrm>
                <a:off x="4706225" y="3348145"/>
                <a:ext cx="957129" cy="418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C9E1B9B8-9912-4C70-BF75-E1C066500BBE}"/>
                  </a:ext>
                </a:extLst>
              </p:cNvPr>
              <p:cNvSpPr/>
              <p:nvPr/>
            </p:nvSpPr>
            <p:spPr>
              <a:xfrm>
                <a:off x="5964964" y="5017396"/>
                <a:ext cx="462571" cy="819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E88781FE-6E76-4694-9D04-48F2CF0AB07D}"/>
                  </a:ext>
                </a:extLst>
              </p:cNvPr>
              <p:cNvSpPr/>
              <p:nvPr/>
            </p:nvSpPr>
            <p:spPr>
              <a:xfrm>
                <a:off x="6657174" y="4930923"/>
                <a:ext cx="632389" cy="7007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4E6FE16-23FC-4BD0-A85F-6980716E1475}"/>
                </a:ext>
              </a:extLst>
            </p:cNvPr>
            <p:cNvSpPr txBox="1"/>
            <p:nvPr/>
          </p:nvSpPr>
          <p:spPr>
            <a:xfrm>
              <a:off x="4455510" y="26774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B603586-E5DC-437C-B6FD-AEC79B123C0B}"/>
                </a:ext>
              </a:extLst>
            </p:cNvPr>
            <p:cNvSpPr txBox="1"/>
            <p:nvPr/>
          </p:nvSpPr>
          <p:spPr>
            <a:xfrm>
              <a:off x="6346119" y="54012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71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F95B64E3-44E7-4EEB-8E7D-DC42014DD26C}"/>
                </a:ext>
              </a:extLst>
            </p:cNvPr>
            <p:cNvSpPr txBox="1"/>
            <p:nvPr/>
          </p:nvSpPr>
          <p:spPr>
            <a:xfrm>
              <a:off x="7382626" y="5112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2BC8372-2028-4E5E-9285-F14C6AA4A167}"/>
                </a:ext>
              </a:extLst>
            </p:cNvPr>
            <p:cNvSpPr/>
            <p:nvPr/>
          </p:nvSpPr>
          <p:spPr>
            <a:xfrm>
              <a:off x="3341501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CB22EDB-9125-4F83-A6E4-3931F1C0F5E6}"/>
                </a:ext>
              </a:extLst>
            </p:cNvPr>
            <p:cNvSpPr/>
            <p:nvPr/>
          </p:nvSpPr>
          <p:spPr>
            <a:xfrm>
              <a:off x="4184574" y="560215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D1348DE-4BB9-400E-AB33-1C9662801624}"/>
                </a:ext>
              </a:extLst>
            </p:cNvPr>
            <p:cNvSpPr/>
            <p:nvPr/>
          </p:nvSpPr>
          <p:spPr>
            <a:xfrm>
              <a:off x="5449818" y="5640223"/>
              <a:ext cx="324740" cy="28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8F2E65E-7238-4010-B724-F95DCDE5403B}"/>
              </a:ext>
            </a:extLst>
          </p:cNvPr>
          <p:cNvCxnSpPr>
            <a:cxnSpLocks/>
          </p:cNvCxnSpPr>
          <p:nvPr/>
        </p:nvCxnSpPr>
        <p:spPr>
          <a:xfrm flipH="1">
            <a:off x="4622353" y="5419777"/>
            <a:ext cx="29528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>
            <a:extLst>
              <a:ext uri="{FF2B5EF4-FFF2-40B4-BE49-F238E27FC236}">
                <a16:creationId xmlns:a16="http://schemas.microsoft.com/office/drawing/2014/main" id="{91B330DE-B873-4098-A0C1-6EF474C03CD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5"/>
          <a:stretch/>
        </p:blipFill>
        <p:spPr bwMode="auto">
          <a:xfrm>
            <a:off x="964800" y="2571075"/>
            <a:ext cx="6930000" cy="13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70AFB09A-353E-4FB7-A004-37904B21D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5" r="134" b="10503"/>
          <a:stretch/>
        </p:blipFill>
        <p:spPr bwMode="auto">
          <a:xfrm>
            <a:off x="7682668" y="2599200"/>
            <a:ext cx="208811" cy="355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EBB00060-579E-4A0C-9A39-E2AD4807FC50}"/>
              </a:ext>
            </a:extLst>
          </p:cNvPr>
          <p:cNvSpPr txBox="1"/>
          <p:nvPr/>
        </p:nvSpPr>
        <p:spPr>
          <a:xfrm>
            <a:off x="4780992" y="500872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7</a:t>
            </a:r>
            <a:r>
              <a:rPr lang="nl-NL" b="1" dirty="0">
                <a:solidFill>
                  <a:srgbClr val="FF0000"/>
                </a:solidFill>
              </a:rPr>
              <a:t>  /  C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1A7E405-4F00-49DC-A06B-C25F10128005}"/>
              </a:ext>
            </a:extLst>
          </p:cNvPr>
          <p:cNvSpPr txBox="1"/>
          <p:nvPr/>
        </p:nvSpPr>
        <p:spPr>
          <a:xfrm>
            <a:off x="1764000" y="3532645"/>
            <a:ext cx="279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pentaan-2-on kan C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7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>
                <a:solidFill>
                  <a:srgbClr val="FF0000"/>
                </a:solidFill>
              </a:rPr>
              <a:t>bij de fragmentatie worden afgesplitst.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 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91F3247-35E6-4EBD-B8DA-194AEA4284D9}"/>
              </a:ext>
            </a:extLst>
          </p:cNvPr>
          <p:cNvSpPr txBox="1"/>
          <p:nvPr/>
        </p:nvSpPr>
        <p:spPr>
          <a:xfrm>
            <a:off x="2908935" y="318938"/>
            <a:ext cx="351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pentaan-2-on</a:t>
            </a:r>
            <a:endParaRPr lang="nl-NL" dirty="0"/>
          </a:p>
          <a:p>
            <a:endParaRPr lang="nl-NL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C3910D72-ACC3-4207-B739-D04C2CDD3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6457" r="16688" b="21892"/>
          <a:stretch/>
        </p:blipFill>
        <p:spPr>
          <a:xfrm>
            <a:off x="309256" y="204294"/>
            <a:ext cx="2541864" cy="2231472"/>
          </a:xfrm>
          <a:prstGeom prst="rect">
            <a:avLst/>
          </a:prstGeom>
        </p:spPr>
      </p:pic>
      <p:sp>
        <p:nvSpPr>
          <p:cNvPr id="35" name="Vrije vorm 13">
            <a:extLst>
              <a:ext uri="{FF2B5EF4-FFF2-40B4-BE49-F238E27FC236}">
                <a16:creationId xmlns:a16="http://schemas.microsoft.com/office/drawing/2014/main" id="{2B65B30B-4DC8-4F5D-8A78-1C15A1B80D7E}"/>
              </a:ext>
            </a:extLst>
          </p:cNvPr>
          <p:cNvSpPr/>
          <p:nvPr/>
        </p:nvSpPr>
        <p:spPr>
          <a:xfrm rot="5208214">
            <a:off x="1671245" y="1291670"/>
            <a:ext cx="140575" cy="492063"/>
          </a:xfrm>
          <a:custGeom>
            <a:avLst/>
            <a:gdLst>
              <a:gd name="connsiteX0" fmla="*/ 59821 w 136733"/>
              <a:gd name="connsiteY0" fmla="*/ 0 h 495839"/>
              <a:gd name="connsiteX1" fmla="*/ 17092 w 136733"/>
              <a:gd name="connsiteY1" fmla="*/ 68366 h 495839"/>
              <a:gd name="connsiteX2" fmla="*/ 0 w 136733"/>
              <a:gd name="connsiteY2" fmla="*/ 145278 h 495839"/>
              <a:gd name="connsiteX3" fmla="*/ 8546 w 136733"/>
              <a:gd name="connsiteY3" fmla="*/ 170915 h 495839"/>
              <a:gd name="connsiteX4" fmla="*/ 85458 w 136733"/>
              <a:gd name="connsiteY4" fmla="*/ 213644 h 495839"/>
              <a:gd name="connsiteX5" fmla="*/ 111096 w 136733"/>
              <a:gd name="connsiteY5" fmla="*/ 264919 h 495839"/>
              <a:gd name="connsiteX6" fmla="*/ 102550 w 136733"/>
              <a:gd name="connsiteY6" fmla="*/ 307648 h 495839"/>
              <a:gd name="connsiteX7" fmla="*/ 85458 w 136733"/>
              <a:gd name="connsiteY7" fmla="*/ 358923 h 495839"/>
              <a:gd name="connsiteX8" fmla="*/ 34183 w 136733"/>
              <a:gd name="connsiteY8" fmla="*/ 444381 h 495839"/>
              <a:gd name="connsiteX9" fmla="*/ 59821 w 136733"/>
              <a:gd name="connsiteY9" fmla="*/ 461472 h 495839"/>
              <a:gd name="connsiteX10" fmla="*/ 94004 w 136733"/>
              <a:gd name="connsiteY10" fmla="*/ 470018 h 495839"/>
              <a:gd name="connsiteX11" fmla="*/ 136733 w 136733"/>
              <a:gd name="connsiteY11" fmla="*/ 495656 h 4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33" h="495839">
                <a:moveTo>
                  <a:pt x="59821" y="0"/>
                </a:moveTo>
                <a:cubicBezTo>
                  <a:pt x="45578" y="22789"/>
                  <a:pt x="21510" y="41858"/>
                  <a:pt x="17092" y="68366"/>
                </a:cubicBezTo>
                <a:cubicBezTo>
                  <a:pt x="7065" y="128526"/>
                  <a:pt x="14026" y="103203"/>
                  <a:pt x="0" y="145278"/>
                </a:cubicBezTo>
                <a:cubicBezTo>
                  <a:pt x="2849" y="153824"/>
                  <a:pt x="2176" y="164545"/>
                  <a:pt x="8546" y="170915"/>
                </a:cubicBezTo>
                <a:cubicBezTo>
                  <a:pt x="37933" y="200302"/>
                  <a:pt x="53218" y="202898"/>
                  <a:pt x="85458" y="213644"/>
                </a:cubicBezTo>
                <a:cubicBezTo>
                  <a:pt x="94099" y="226605"/>
                  <a:pt x="111096" y="247229"/>
                  <a:pt x="111096" y="264919"/>
                </a:cubicBezTo>
                <a:cubicBezTo>
                  <a:pt x="111096" y="279444"/>
                  <a:pt x="106372" y="293635"/>
                  <a:pt x="102550" y="307648"/>
                </a:cubicBezTo>
                <a:cubicBezTo>
                  <a:pt x="97810" y="325029"/>
                  <a:pt x="95452" y="343933"/>
                  <a:pt x="85458" y="358923"/>
                </a:cubicBezTo>
                <a:cubicBezTo>
                  <a:pt x="44209" y="420798"/>
                  <a:pt x="60462" y="391825"/>
                  <a:pt x="34183" y="444381"/>
                </a:cubicBezTo>
                <a:cubicBezTo>
                  <a:pt x="42729" y="450078"/>
                  <a:pt x="50381" y="457426"/>
                  <a:pt x="59821" y="461472"/>
                </a:cubicBezTo>
                <a:cubicBezTo>
                  <a:pt x="70616" y="466099"/>
                  <a:pt x="83807" y="464191"/>
                  <a:pt x="94004" y="470018"/>
                </a:cubicBezTo>
                <a:cubicBezTo>
                  <a:pt x="145919" y="499685"/>
                  <a:pt x="97067" y="495656"/>
                  <a:pt x="136733" y="495656"/>
                </a:cubicBezTo>
              </a:path>
            </a:pathLst>
          </a:custGeom>
          <a:noFill/>
          <a:ln w="57150">
            <a:solidFill>
              <a:srgbClr val="FAD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29711</TotalTime>
  <Words>2578</Words>
  <Application>Microsoft Office PowerPoint</Application>
  <PresentationFormat>Diavoorstelling (4:3)</PresentationFormat>
  <Paragraphs>913</Paragraphs>
  <Slides>107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107</vt:i4>
      </vt:variant>
    </vt:vector>
  </HeadingPairs>
  <TitlesOfParts>
    <vt:vector size="114" baseType="lpstr">
      <vt:lpstr>Arial</vt:lpstr>
      <vt:lpstr>Calibri</vt:lpstr>
      <vt:lpstr>Calibri Light</vt:lpstr>
      <vt:lpstr>Cambria Math</vt:lpstr>
      <vt:lpstr>Helvetica, Arial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202</cp:revision>
  <dcterms:created xsi:type="dcterms:W3CDTF">2015-02-19T17:14:32Z</dcterms:created>
  <dcterms:modified xsi:type="dcterms:W3CDTF">2019-12-26T08:18:46Z</dcterms:modified>
</cp:coreProperties>
</file>